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20 AÑOS DE LA LEY DE ETP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sz="3200" dirty="0" smtClean="0">
                <a:solidFill>
                  <a:schemeClr val="tx1"/>
                </a:solidFill>
              </a:rPr>
              <a:t>UNA MIRADA HACIA ADELANTE</a:t>
            </a:r>
            <a:endParaRPr lang="es-AR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98519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021965" y="661086"/>
            <a:ext cx="10058400" cy="2743200"/>
          </a:xfrm>
        </p:spPr>
        <p:txBody>
          <a:bodyPr/>
          <a:lstStyle/>
          <a:p>
            <a:pPr algn="ctr"/>
            <a:r>
              <a:rPr lang="es-MX" b="1" u="sng" dirty="0" smtClean="0"/>
              <a:t>EL MODULO ENTORNOS VIRTUALES COLABORATIVOS</a:t>
            </a:r>
            <a:endParaRPr lang="es-AR" b="1" u="sng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2400" dirty="0" smtClean="0">
                <a:solidFill>
                  <a:schemeClr val="tx1"/>
                </a:solidFill>
              </a:rPr>
              <a:t>EL TOTAL DE LA CARGA HORARIA DE ESTA UNIDAD CURRICULAR SE DESARROLLARA DE MANERA VIRTUAL COMBINANDO LO SINCRONICO Y LO ASINCRONICO</a:t>
            </a:r>
            <a:endParaRPr lang="es-A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4099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b="1" u="sng" dirty="0" smtClean="0"/>
              <a:t>ENTORNOS FORMATIVOS</a:t>
            </a: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>SE REQUIERE QUE LAS INSTITUCIONES DE ETP CUENTEN CON UNA PLATAFORMA VIRTUAL QUE PERMITA A LOS Y LAS INSTRUCTORES/AS DISEÑAR Y SOCIALIZAR LOS DISPOSITIVOS DIDACTICOS CONSTRUIDOS PARA LAS INSTANCIAS FORMATIVAS VIRTUALES SINCRONICAS Y ASINCRONICAS</a:t>
            </a:r>
            <a:endParaRPr lang="es-AR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833516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LOS ANALFABETOS DEL SIGLO XXI NO SERAN AQUELLOS QUE NO SEPAN LEER Y ESCRIBIR , SINO AQUELLOS QUE NO SEPAN APRENDER, DESAPRENDER Y VOLVER A APRENDER</a:t>
            </a:r>
            <a:endParaRPr lang="es-AR" dirty="0"/>
          </a:p>
        </p:txBody>
      </p:sp>
      <p:sp>
        <p:nvSpPr>
          <p:cNvPr id="6" name="Marcador de texto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MX" dirty="0" smtClean="0"/>
              <a:t>CATAMARCA – SEPTIEMBRE 2025</a:t>
            </a:r>
          </a:p>
          <a:p>
            <a:r>
              <a:rPr lang="es-MX" smtClean="0"/>
              <a:t>AMET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69082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1211435" y="570471"/>
            <a:ext cx="10058400" cy="2743200"/>
          </a:xfrm>
        </p:spPr>
        <p:txBody>
          <a:bodyPr>
            <a:normAutofit/>
          </a:bodyPr>
          <a:lstStyle/>
          <a:p>
            <a:pPr algn="ctr"/>
            <a:r>
              <a:rPr lang="es-MX" sz="5400" dirty="0" smtClean="0"/>
              <a:t>RESOLUCION 13-O7</a:t>
            </a:r>
            <a:br>
              <a:rPr lang="es-MX" sz="5400" dirty="0" smtClean="0"/>
            </a:br>
            <a:r>
              <a:rPr lang="es-MX" sz="5400" dirty="0"/>
              <a:t> </a:t>
            </a:r>
            <a:r>
              <a:rPr lang="es-MX" sz="5400" dirty="0" smtClean="0"/>
              <a:t>       C.F.E.</a:t>
            </a:r>
            <a:endParaRPr lang="es-AR" sz="5400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>
          <a:xfrm>
            <a:off x="1972641" y="3612292"/>
            <a:ext cx="8535988" cy="1879600"/>
          </a:xfrm>
        </p:spPr>
        <p:txBody>
          <a:bodyPr>
            <a:normAutofit/>
          </a:bodyPr>
          <a:lstStyle/>
          <a:p>
            <a:r>
              <a:rPr lang="es-MX" sz="2800" dirty="0" smtClean="0">
                <a:solidFill>
                  <a:schemeClr val="tx1"/>
                </a:solidFill>
              </a:rPr>
              <a:t>FIJA LOS TITULOS Y CERTIFICADOS DE LA ETP</a:t>
            </a:r>
            <a:endParaRPr lang="es-A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7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84430" y="570470"/>
            <a:ext cx="10058400" cy="2743200"/>
          </a:xfrm>
        </p:spPr>
        <p:txBody>
          <a:bodyPr>
            <a:normAutofit/>
          </a:bodyPr>
          <a:lstStyle/>
          <a:p>
            <a:r>
              <a:rPr lang="es-MX" sz="4400" b="1" u="sng" dirty="0" smtClean="0"/>
              <a:t>CERTIFICADOS DE F.P. INICIAL</a:t>
            </a:r>
            <a:endParaRPr lang="es-AR" sz="4400" b="1" u="sng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dirty="0" smtClean="0">
                <a:solidFill>
                  <a:schemeClr val="tx1"/>
                </a:solidFill>
              </a:rPr>
              <a:t>NIVEL I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dirty="0" smtClean="0">
                <a:solidFill>
                  <a:schemeClr val="tx1"/>
                </a:solidFill>
              </a:rPr>
              <a:t>NIVEL II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dirty="0" smtClean="0">
                <a:solidFill>
                  <a:schemeClr val="tx1"/>
                </a:solidFill>
              </a:rPr>
              <a:t>NIVEL III</a:t>
            </a:r>
          </a:p>
          <a:p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smtClean="0">
                <a:solidFill>
                  <a:schemeClr val="tx1"/>
                </a:solidFill>
              </a:rPr>
              <a:t>   -  SEGÚN REFERENCIANTES DE INGRESO </a:t>
            </a:r>
            <a:endParaRPr lang="es-AR" dirty="0">
              <a:solidFill>
                <a:schemeClr val="tx1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dirty="0" smtClean="0">
                <a:solidFill>
                  <a:schemeClr val="tx1"/>
                </a:solidFill>
              </a:rPr>
              <a:t>      CAPACITACION LABORAL:</a:t>
            </a:r>
          </a:p>
          <a:p>
            <a:pPr marL="342900" indent="-342900">
              <a:buFontTx/>
              <a:buChar char="-"/>
            </a:pPr>
            <a:r>
              <a:rPr lang="es-MX" dirty="0" smtClean="0">
                <a:solidFill>
                  <a:schemeClr val="tx1"/>
                </a:solidFill>
              </a:rPr>
              <a:t>PARA UN PUESTO DE TRABAJO DETERMINADO</a:t>
            </a:r>
          </a:p>
          <a:p>
            <a:pPr marL="342900" indent="-342900">
              <a:buFontTx/>
              <a:buChar char="-"/>
            </a:pPr>
            <a:r>
              <a:rPr lang="es-MX" dirty="0" smtClean="0">
                <a:solidFill>
                  <a:schemeClr val="tx1"/>
                </a:solidFill>
              </a:rPr>
              <a:t>-INGRESO INICIAL</a:t>
            </a:r>
          </a:p>
          <a:p>
            <a:pPr marL="342900" indent="-342900">
              <a:buFontTx/>
              <a:buChar char="-"/>
            </a:pPr>
            <a:r>
              <a:rPr lang="es-MX" dirty="0" smtClean="0">
                <a:solidFill>
                  <a:schemeClr val="tx1"/>
                </a:solidFill>
              </a:rPr>
              <a:t>CORTA DURACION </a:t>
            </a:r>
            <a:endParaRPr lang="es-A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449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3600" b="1" u="sng" dirty="0" smtClean="0"/>
              <a:t>FORMACION CONTINUA</a:t>
            </a:r>
            <a:endParaRPr lang="es-AR" sz="3600" b="1" u="sng" dirty="0"/>
          </a:p>
        </p:txBody>
      </p:sp>
      <p:sp>
        <p:nvSpPr>
          <p:cNvPr id="7" name="Marcador de texto 6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sz="2800" dirty="0" smtClean="0">
                <a:solidFill>
                  <a:schemeClr val="tx1"/>
                </a:solidFill>
              </a:rPr>
              <a:t>CURSO DE ACTUALIZACION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sz="2800" dirty="0" smtClean="0">
                <a:solidFill>
                  <a:schemeClr val="tx1"/>
                </a:solidFill>
              </a:rPr>
              <a:t>PERFECCIONAMIENTO Y ESPECIALIZACION PROFESIONAL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sz="2800" dirty="0" smtClean="0">
                <a:solidFill>
                  <a:schemeClr val="tx1"/>
                </a:solidFill>
              </a:rPr>
              <a:t>REQUISITO PREVIO FORMACION PROFESIONAL INICIAL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sz="2800" dirty="0" smtClean="0">
                <a:solidFill>
                  <a:schemeClr val="tx1"/>
                </a:solidFill>
              </a:rPr>
              <a:t>MAYOR DURACION </a:t>
            </a:r>
            <a:endParaRPr lang="es-A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714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u="sng" dirty="0" smtClean="0"/>
              <a:t>TRAYECTO DE FORMACION PROFESIONAL    CONTINUA </a:t>
            </a:r>
            <a:endParaRPr lang="es-AR" b="1" u="sng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es-MX" sz="4000" b="1" dirty="0" smtClean="0">
                <a:solidFill>
                  <a:schemeClr val="tx1"/>
                </a:solidFill>
              </a:rPr>
              <a:t> “ESPECIALIZACION EN ENSEÑANZA EN ENTORNOS VIRTUALES PARA LA FORMACION PROFESIONAL “</a:t>
            </a:r>
            <a:endParaRPr lang="es-AR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0483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u="sng" dirty="0" smtClean="0"/>
              <a:t>REFERENCIAL DE INGRESO</a:t>
            </a:r>
            <a:endParaRPr lang="es-AR" b="1" u="sng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sz="2800" dirty="0" smtClean="0">
                <a:solidFill>
                  <a:schemeClr val="tx1"/>
                </a:solidFill>
              </a:rPr>
              <a:t>INSTRUCTOR DE FP NUEVO DISEÑO (2018 en adelante)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sz="2800" dirty="0" smtClean="0">
                <a:solidFill>
                  <a:schemeClr val="tx1"/>
                </a:solidFill>
              </a:rPr>
              <a:t>POSEER ANTIGÜEDAD MINIMA DE 2 AÑOS EN LA ETP y además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sz="2800" dirty="0" smtClean="0">
                <a:solidFill>
                  <a:schemeClr val="tx1"/>
                </a:solidFill>
              </a:rPr>
              <a:t>FORMACION PEDAGOGICA NO MENOR A 300 HORAS</a:t>
            </a:r>
            <a:endParaRPr lang="es-A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9054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u="sng" dirty="0" smtClean="0"/>
              <a:t>ALCANCE DEL PERFIL PROFESIONAL</a:t>
            </a:r>
            <a:endParaRPr lang="es-AR" b="1" u="sng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es-MX" sz="2800" dirty="0" smtClean="0">
                <a:solidFill>
                  <a:schemeClr val="tx1"/>
                </a:solidFill>
              </a:rPr>
              <a:t>EL/LA ESPECIALISTA PROFESIONAL EN ENSEÑANZA EN ENTORNOS VIRTUALES ES UN INSTRUCTOR/ RA DE F.P. CAPACITADO/A  PARA DESEMPEÑARSE EN EL DISEÑO, PLANIFICACION Y DESARROLLO DE ESTRATEGIAS DE ENSEÑANZA EN ENTORNOS VIRTUALES EN PROYECTOS EDUCATIVOS CORRESPONDIENTES AL AMBITO DE LA FORMACION PROFESIONAL </a:t>
            </a:r>
            <a:endParaRPr lang="es-AR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2767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u="sng" dirty="0" smtClean="0"/>
              <a:t>DURACION </a:t>
            </a:r>
            <a:r>
              <a:rPr lang="es-MX" dirty="0"/>
              <a:t/>
            </a:r>
            <a:br>
              <a:rPr lang="es-MX" dirty="0"/>
            </a:br>
            <a:r>
              <a:rPr lang="es-MX" dirty="0"/>
              <a:t> </a:t>
            </a:r>
            <a:r>
              <a:rPr lang="es-MX" dirty="0" smtClean="0"/>
              <a:t>               </a:t>
            </a:r>
            <a:br>
              <a:rPr lang="es-MX" dirty="0" smtClean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>120 HS RELOJ  -   180 HS CATEDRA   </a:t>
            </a:r>
            <a:endParaRPr lang="es-AR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MX" sz="2800" b="1" u="sng" dirty="0" smtClean="0">
                <a:solidFill>
                  <a:schemeClr val="tx1"/>
                </a:solidFill>
              </a:rPr>
              <a:t>DIVIDIDOS EN TRES MODULOS: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dirty="0" smtClean="0">
                <a:solidFill>
                  <a:schemeClr val="tx1"/>
                </a:solidFill>
              </a:rPr>
              <a:t>FORMACION PROFESIONAL EN LA VIRTUALIDAD ( 20 HORAS)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dirty="0" smtClean="0">
                <a:solidFill>
                  <a:schemeClr val="tx1"/>
                </a:solidFill>
              </a:rPr>
              <a:t>PRACTICAS FORMATIVAS EN ENTORNOS VIRTUALES PARA LA F.P. </a:t>
            </a:r>
            <a:r>
              <a:rPr lang="es-MX" dirty="0">
                <a:solidFill>
                  <a:schemeClr val="tx1"/>
                </a:solidFill>
              </a:rPr>
              <a:t>(</a:t>
            </a:r>
            <a:r>
              <a:rPr lang="es-MX" dirty="0" smtClean="0">
                <a:solidFill>
                  <a:schemeClr val="tx1"/>
                </a:solidFill>
              </a:rPr>
              <a:t> 70 HS)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dirty="0" smtClean="0">
                <a:solidFill>
                  <a:schemeClr val="tx1"/>
                </a:solidFill>
              </a:rPr>
              <a:t>ENTORNOS VIRTUALES COLABORATIVOS (30 HORAS )</a:t>
            </a:r>
            <a:endParaRPr lang="es-A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243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684212" y="710513"/>
            <a:ext cx="10058400" cy="2743200"/>
          </a:xfrm>
        </p:spPr>
        <p:txBody>
          <a:bodyPr/>
          <a:lstStyle/>
          <a:p>
            <a:pPr algn="ctr"/>
            <a:r>
              <a:rPr lang="es-MX" b="1" u="sng" dirty="0" smtClean="0"/>
              <a:t>ORGANIZACIÓN DE LA MODALIDAD VIRTUAL DEL TRAYECTO FORMATIVO- SUGERIDA</a:t>
            </a:r>
            <a:endParaRPr lang="es-AR" b="1" u="sng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dirty="0" smtClean="0">
                <a:solidFill>
                  <a:schemeClr val="tx1"/>
                </a:solidFill>
              </a:rPr>
              <a:t>AL MENOS 50% DE LA CARGA HORARIA SE DESARROLLARA A TRAVES DE INSTANCIAS SINCRONICAS DE CARÁCTER VIRTUAL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dirty="0" smtClean="0">
                <a:solidFill>
                  <a:schemeClr val="tx1"/>
                </a:solidFill>
              </a:rPr>
              <a:t>AL MENOS 20% DE LA CARGA HORARIA TOTAL DEL TRAYECTO PODRA DESARROLLARSE A TRAVES DE INSTANCIAS SINCRONICAS CON PRESENCIALIDAD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s-MX" dirty="0" smtClean="0">
                <a:solidFill>
                  <a:schemeClr val="tx1"/>
                </a:solidFill>
              </a:rPr>
              <a:t>30% SE DESARROLLARA A PARTIR DE ESPACIOS ASINCRONICOS</a:t>
            </a:r>
            <a:endParaRPr lang="es-A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3889997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89</TotalTime>
  <Words>314</Words>
  <Application>Microsoft Office PowerPoint</Application>
  <PresentationFormat>Panorámica</PresentationFormat>
  <Paragraphs>41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Century Gothic</vt:lpstr>
      <vt:lpstr>Wingdings</vt:lpstr>
      <vt:lpstr>Wingdings 3</vt:lpstr>
      <vt:lpstr>Sector</vt:lpstr>
      <vt:lpstr>20 AÑOS DE LA LEY DE ETP</vt:lpstr>
      <vt:lpstr>RESOLUCION 13-O7         C.F.E.</vt:lpstr>
      <vt:lpstr>CERTIFICADOS DE F.P. INICIAL</vt:lpstr>
      <vt:lpstr>FORMACION CONTINUA</vt:lpstr>
      <vt:lpstr>TRAYECTO DE FORMACION PROFESIONAL    CONTINUA </vt:lpstr>
      <vt:lpstr>REFERENCIAL DE INGRESO</vt:lpstr>
      <vt:lpstr>ALCANCE DEL PERFIL PROFESIONAL</vt:lpstr>
      <vt:lpstr>DURACION                    120 HS RELOJ  -   180 HS CATEDRA   </vt:lpstr>
      <vt:lpstr>ORGANIZACIÓN DE LA MODALIDAD VIRTUAL DEL TRAYECTO FORMATIVO- SUGERIDA</vt:lpstr>
      <vt:lpstr>EL MODULO ENTORNOS VIRTUALES COLABORATIVOS</vt:lpstr>
      <vt:lpstr>   ENTORNOS FORMATIVOS   SE REQUIERE QUE LAS INSTITUCIONES DE ETP CUENTEN CON UNA PLATAFORMA VIRTUAL QUE PERMITA A LOS Y LAS INSTRUCTORES/AS DISEÑAR Y SOCIALIZAR LOS DISPOSITIVOS DIDACTICOS CONSTRUIDOS PARA LAS INSTANCIAS FORMATIVAS VIRTUALES SINCRONICAS Y ASINCRONICAS</vt:lpstr>
      <vt:lpstr>LOS ANALFABETOS DEL SIGLO XXI NO SERAN AQUELLOS QUE NO SEPAN LEER Y ESCRIBIR , SINO AQUELLOS QUE NO SEPAN APRENDER, DESAPRENDER Y VOLVER A APRENDER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 AÑOS DE LA LEY DE ETP</dc:title>
  <dc:creator>win11</dc:creator>
  <cp:lastModifiedBy>win10</cp:lastModifiedBy>
  <cp:revision>11</cp:revision>
  <dcterms:created xsi:type="dcterms:W3CDTF">2025-09-19T18:42:59Z</dcterms:created>
  <dcterms:modified xsi:type="dcterms:W3CDTF">2025-09-21T12:52:44Z</dcterms:modified>
</cp:coreProperties>
</file>