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2" r:id="rId1"/>
  </p:sldMasterIdLst>
  <p:sldIdLst>
    <p:sldId id="277" r:id="rId2"/>
    <p:sldId id="274" r:id="rId3"/>
    <p:sldId id="256" r:id="rId4"/>
    <p:sldId id="259" r:id="rId5"/>
    <p:sldId id="258" r:id="rId6"/>
    <p:sldId id="261" r:id="rId7"/>
    <p:sldId id="262" r:id="rId8"/>
    <p:sldId id="275" r:id="rId9"/>
    <p:sldId id="257" r:id="rId10"/>
    <p:sldId id="273" r:id="rId11"/>
    <p:sldId id="267" r:id="rId12"/>
    <p:sldId id="264" r:id="rId13"/>
    <p:sldId id="263" r:id="rId14"/>
    <p:sldId id="265" r:id="rId15"/>
    <p:sldId id="268" r:id="rId16"/>
    <p:sldId id="269" r:id="rId17"/>
    <p:sldId id="270" r:id="rId18"/>
    <p:sldId id="271" r:id="rId19"/>
    <p:sldId id="272" r:id="rId20"/>
    <p:sldId id="276" r:id="rId21"/>
    <p:sldId id="278" r:id="rId22"/>
    <p:sldId id="280"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9" d="100"/>
          <a:sy n="79" d="100"/>
        </p:scale>
        <p:origin x="3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170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23009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0097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95150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34E6425-0181-43F2-84FC-787E803FD2F8}" type="datetimeFigureOut">
              <a:rPr lang="en-US" smtClean="0"/>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24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9/24/2025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71195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9/24/2025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10430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9/24/2025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4802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C8D7E02-BCB8-4D50-A234-369438C08659}" type="datetimeFigureOut">
              <a:rPr lang="en-US" smtClean="0"/>
              <a:t>9/24/2025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18634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6E86A4C-8E40-4F87-A4F0-01A0687C5742}" type="datetimeFigureOut">
              <a:rPr lang="en-US" smtClean="0"/>
              <a:t>9/24/2025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12862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5E72C73-2D91-4E12-BA25-F0AA0C03599B}" type="datetimeFigureOut">
              <a:rPr lang="en-US" smtClean="0"/>
              <a:t>9/24/2025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0267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BE451C3-0FF4-47C4-B829-773ADF60F88C}" type="datetimeFigureOut">
              <a:rPr lang="en-US" smtClean="0"/>
              <a:t>9/24/2025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19564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84D94-0D4C-F5A1-A606-91D19E1AB0F0}"/>
              </a:ext>
            </a:extLst>
          </p:cNvPr>
          <p:cNvSpPr>
            <a:spLocks noGrp="1"/>
          </p:cNvSpPr>
          <p:nvPr>
            <p:ph type="ctrTitle"/>
          </p:nvPr>
        </p:nvSpPr>
        <p:spPr>
          <a:xfrm>
            <a:off x="372861" y="758952"/>
            <a:ext cx="11709647" cy="3566160"/>
          </a:xfrm>
        </p:spPr>
        <p:txBody>
          <a:bodyPr/>
          <a:lstStyle/>
          <a:p>
            <a:pPr algn="ctr"/>
            <a:r>
              <a:rPr lang="es-AR" b="1" dirty="0">
                <a:solidFill>
                  <a:schemeClr val="accent2"/>
                </a:solidFill>
                <a:latin typeface="ADLaM Display" panose="02010000000000000000" pitchFamily="2" charset="0"/>
                <a:ea typeface="ADLaM Display" panose="02010000000000000000" pitchFamily="2" charset="0"/>
                <a:cs typeface="ADLaM Display" panose="02010000000000000000" pitchFamily="2" charset="0"/>
              </a:rPr>
              <a:t>BIENESTAR EDUCATIVO</a:t>
            </a:r>
            <a:endParaRPr lang="es-ES" b="1" dirty="0">
              <a:solidFill>
                <a:schemeClr val="accent2"/>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531561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00ED0126-6F4E-02CA-0680-1E4AA1B3E52F}"/>
              </a:ext>
            </a:extLst>
          </p:cNvPr>
          <p:cNvSpPr txBox="1"/>
          <p:nvPr/>
        </p:nvSpPr>
        <p:spPr>
          <a:xfrm>
            <a:off x="577049" y="753563"/>
            <a:ext cx="11043821" cy="5816977"/>
          </a:xfrm>
          <a:prstGeom prst="rect">
            <a:avLst/>
          </a:prstGeom>
          <a:noFill/>
        </p:spPr>
        <p:txBody>
          <a:bodyPr wrap="square">
            <a:spAutoFit/>
          </a:bodyPr>
          <a:lstStyle/>
          <a:p>
            <a:r>
              <a:rPr lang="es-ES" b="1" dirty="0">
                <a:solidFill>
                  <a:schemeClr val="accent2">
                    <a:lumMod val="50000"/>
                  </a:schemeClr>
                </a:solidFill>
                <a:latin typeface="Abadi" panose="020B0604020104020204" pitchFamily="34" charset="0"/>
              </a:rPr>
              <a:t>En la Educación Secundaria, entendida como el núcleo duro en los procesos de inclusión educativa, </a:t>
            </a:r>
            <a:r>
              <a:rPr lang="es-ES" b="1" dirty="0">
                <a:solidFill>
                  <a:schemeClr val="accent2"/>
                </a:solidFill>
                <a:latin typeface="Abadi" panose="020B0604020104020204" pitchFamily="34" charset="0"/>
              </a:rPr>
              <a:t>las tensiones y problemáticas se concentran en la construcción del </a:t>
            </a:r>
            <a:r>
              <a:rPr lang="es-ES" sz="2000" b="1" dirty="0">
                <a:latin typeface="ADLaM Display" panose="02010000000000000000" pitchFamily="2" charset="0"/>
                <a:ea typeface="ADLaM Display" panose="02010000000000000000" pitchFamily="2" charset="0"/>
                <a:cs typeface="ADLaM Display" panose="02010000000000000000" pitchFamily="2" charset="0"/>
              </a:rPr>
              <a:t>oficio de estudiante</a:t>
            </a:r>
            <a:r>
              <a:rPr lang="es-ES" b="1" dirty="0">
                <a:solidFill>
                  <a:schemeClr val="accent2">
                    <a:lumMod val="50000"/>
                  </a:schemeClr>
                </a:solidFill>
                <a:latin typeface="Abadi" panose="020B0604020104020204" pitchFamily="34" charset="0"/>
              </a:rPr>
              <a:t>. </a:t>
            </a:r>
          </a:p>
          <a:p>
            <a:endParaRPr lang="es-ES" b="1" dirty="0">
              <a:solidFill>
                <a:schemeClr val="accent2">
                  <a:lumMod val="50000"/>
                </a:schemeClr>
              </a:solidFill>
              <a:latin typeface="Abadi" panose="020B0604020104020204" pitchFamily="34" charset="0"/>
            </a:endParaRPr>
          </a:p>
          <a:p>
            <a:r>
              <a:rPr lang="es-ES" b="1" dirty="0">
                <a:solidFill>
                  <a:schemeClr val="accent2">
                    <a:lumMod val="50000"/>
                  </a:schemeClr>
                </a:solidFill>
                <a:latin typeface="Abadi" panose="020B0604020104020204" pitchFamily="34" charset="0"/>
              </a:rPr>
              <a:t>Complementariamente, las </a:t>
            </a:r>
            <a:r>
              <a:rPr lang="es-ES" sz="2000" b="1" dirty="0">
                <a:latin typeface="ADLaM Display" panose="02010000000000000000" pitchFamily="2" charset="0"/>
                <a:ea typeface="ADLaM Display" panose="02010000000000000000" pitchFamily="2" charset="0"/>
                <a:cs typeface="ADLaM Display" panose="02010000000000000000" pitchFamily="2" charset="0"/>
              </a:rPr>
              <a:t>nuevas demandas de enseñanza </a:t>
            </a:r>
            <a:r>
              <a:rPr lang="es-ES" b="1" dirty="0">
                <a:solidFill>
                  <a:schemeClr val="accent2">
                    <a:lumMod val="50000"/>
                  </a:schemeClr>
                </a:solidFill>
                <a:latin typeface="Abadi" panose="020B0604020104020204" pitchFamily="34" charset="0"/>
              </a:rPr>
              <a:t>adquieren centralidad como parte de las problemáticas reconocidas en Secundaria. Aquellas, además de su inestabilidad, tienden a concebirse de modo independiente a los procesos de formación situada y permanente.</a:t>
            </a:r>
          </a:p>
          <a:p>
            <a:r>
              <a:rPr lang="es-ES" b="1" dirty="0">
                <a:solidFill>
                  <a:schemeClr val="accent2">
                    <a:lumMod val="50000"/>
                  </a:schemeClr>
                </a:solidFill>
                <a:latin typeface="Abadi" panose="020B0604020104020204" pitchFamily="34" charset="0"/>
              </a:rPr>
              <a:t>Es decir, se realizan </a:t>
            </a:r>
            <a:r>
              <a:rPr lang="es-ES" b="1" dirty="0">
                <a:latin typeface="ADLaM Display" panose="02010000000000000000" pitchFamily="2" charset="0"/>
                <a:ea typeface="ADLaM Display" panose="02010000000000000000" pitchFamily="2" charset="0"/>
                <a:cs typeface="ADLaM Display" panose="02010000000000000000" pitchFamily="2" charset="0"/>
              </a:rPr>
              <a:t>nuevas demandas sin tiempos para su implementación y resignificación </a:t>
            </a:r>
            <a:r>
              <a:rPr lang="es-ES" b="1" dirty="0">
                <a:solidFill>
                  <a:schemeClr val="accent2">
                    <a:lumMod val="50000"/>
                  </a:schemeClr>
                </a:solidFill>
                <a:latin typeface="Abadi" panose="020B0604020104020204" pitchFamily="34" charset="0"/>
              </a:rPr>
              <a:t>crítica al interior de las escuelas, y se lo hace sin dispositivos de formación permanentes y a cargo de equipos técnicos ministeriales. </a:t>
            </a:r>
          </a:p>
          <a:p>
            <a:endParaRPr lang="es-ES" b="1" dirty="0">
              <a:solidFill>
                <a:schemeClr val="accent2">
                  <a:lumMod val="50000"/>
                </a:schemeClr>
              </a:solidFill>
              <a:latin typeface="Abadi" panose="020B0604020104020204" pitchFamily="34" charset="0"/>
            </a:endParaRPr>
          </a:p>
          <a:p>
            <a:r>
              <a:rPr lang="es-ES" b="1" dirty="0">
                <a:latin typeface="Abadi" panose="020B0604020104020204" pitchFamily="34" charset="0"/>
              </a:rPr>
              <a:t>La relación entre docentes y equipos directivos en las escuelas </a:t>
            </a:r>
            <a:r>
              <a:rPr lang="es-ES" sz="2000" b="1" dirty="0">
                <a:latin typeface="ADLaM Display" panose="02010000000000000000" pitchFamily="2" charset="0"/>
                <a:ea typeface="ADLaM Display" panose="02010000000000000000" pitchFamily="2" charset="0"/>
                <a:cs typeface="ADLaM Display" panose="02010000000000000000" pitchFamily="2" charset="0"/>
              </a:rPr>
              <a:t>se percibe más tensa </a:t>
            </a:r>
            <a:r>
              <a:rPr lang="es-ES" b="1" dirty="0">
                <a:latin typeface="Abadi" panose="020B0604020104020204" pitchFamily="34" charset="0"/>
              </a:rPr>
              <a:t>(cierta o mucha tensión, contra una percepción de trato amable y cooperación) en la </a:t>
            </a:r>
            <a:r>
              <a:rPr lang="es-ES" b="1" dirty="0">
                <a:solidFill>
                  <a:schemeClr val="accent2">
                    <a:lumMod val="50000"/>
                  </a:schemeClr>
                </a:solidFill>
                <a:latin typeface="Abadi" panose="020B0604020104020204" pitchFamily="34" charset="0"/>
              </a:rPr>
              <a:t>Educación Secundaria</a:t>
            </a:r>
          </a:p>
          <a:p>
            <a:endParaRPr lang="es-ES" b="1" dirty="0">
              <a:solidFill>
                <a:schemeClr val="accent2">
                  <a:lumMod val="50000"/>
                </a:schemeClr>
              </a:solidFill>
              <a:latin typeface="Abadi" panose="020B0604020104020204" pitchFamily="34" charset="0"/>
            </a:endParaRPr>
          </a:p>
          <a:p>
            <a:r>
              <a:rPr lang="es-ES" b="1" dirty="0">
                <a:latin typeface="Abadi" panose="020B0604020104020204" pitchFamily="34" charset="0"/>
              </a:rPr>
              <a:t>Es significativo que estas percepciones se asocien también al registro de una </a:t>
            </a:r>
            <a:r>
              <a:rPr lang="es-ES" sz="2000" b="1" dirty="0">
                <a:latin typeface="ADLaM Display" panose="02010000000000000000" pitchFamily="2" charset="0"/>
                <a:ea typeface="ADLaM Display" panose="02010000000000000000" pitchFamily="2" charset="0"/>
                <a:cs typeface="ADLaM Display" panose="02010000000000000000" pitchFamily="2" charset="0"/>
              </a:rPr>
              <a:t>mayor conflictividad en la convivencia escolar con estudiantes y a la necesidad de recuperar el oficio de estudiante.</a:t>
            </a:r>
          </a:p>
          <a:p>
            <a:endParaRPr lang="es-ES" sz="2000" b="1" dirty="0">
              <a:solidFill>
                <a:schemeClr val="accent2">
                  <a:lumMod val="50000"/>
                </a:schemeClr>
              </a:solidFill>
              <a:latin typeface="Abadi" panose="020B0604020104020204" pitchFamily="34" charset="0"/>
            </a:endParaRPr>
          </a:p>
          <a:p>
            <a:endParaRPr lang="es-ES" b="1" dirty="0">
              <a:solidFill>
                <a:schemeClr val="accent2">
                  <a:lumMod val="50000"/>
                </a:schemeClr>
              </a:solidFill>
              <a:latin typeface="Abadi" panose="020B0604020104020204" pitchFamily="34" charset="0"/>
            </a:endParaRPr>
          </a:p>
          <a:p>
            <a:endParaRPr lang="es-ES" b="1" dirty="0">
              <a:solidFill>
                <a:schemeClr val="accent2">
                  <a:lumMod val="50000"/>
                </a:schemeClr>
              </a:solidFill>
              <a:latin typeface="Abadi" panose="020B0604020104020204" pitchFamily="34" charset="0"/>
            </a:endParaRPr>
          </a:p>
          <a:p>
            <a:endParaRPr lang="es-ES" b="1" dirty="0">
              <a:solidFill>
                <a:schemeClr val="accent2">
                  <a:lumMod val="50000"/>
                </a:schemeClr>
              </a:solidFill>
              <a:latin typeface="Abadi" panose="020B0604020104020204" pitchFamily="34" charset="0"/>
            </a:endParaRPr>
          </a:p>
          <a:p>
            <a:endParaRPr lang="es-ES" b="1" dirty="0">
              <a:solidFill>
                <a:schemeClr val="accent2">
                  <a:lumMod val="50000"/>
                </a:schemeClr>
              </a:solidFill>
              <a:latin typeface="Abadi" panose="020B0604020104020204" pitchFamily="34" charset="0"/>
            </a:endParaRPr>
          </a:p>
        </p:txBody>
      </p:sp>
    </p:spTree>
    <p:extLst>
      <p:ext uri="{BB962C8B-B14F-4D97-AF65-F5344CB8AC3E}">
        <p14:creationId xmlns:p14="http://schemas.microsoft.com/office/powerpoint/2010/main" val="3827060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58BDADFF-CE5C-E42E-5491-C2795EFA465F}"/>
              </a:ext>
            </a:extLst>
          </p:cNvPr>
          <p:cNvSpPr>
            <a:spLocks noGrp="1"/>
          </p:cNvSpPr>
          <p:nvPr>
            <p:ph idx="1"/>
          </p:nvPr>
        </p:nvSpPr>
        <p:spPr>
          <a:xfrm>
            <a:off x="1097280" y="834501"/>
            <a:ext cx="10058400" cy="5034593"/>
          </a:xfrm>
        </p:spPr>
        <p:txBody>
          <a:bodyPr/>
          <a:lstStyle/>
          <a:p>
            <a:r>
              <a:rPr lang="es-AR"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¿QUÉ NOS PASA CON EL DESEO?  </a:t>
            </a:r>
            <a:r>
              <a:rPr lang="es-ES"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a:t>
            </a:r>
            <a:r>
              <a:rPr lang="es-ES" dirty="0" err="1">
                <a:solidFill>
                  <a:schemeClr val="tx1"/>
                </a:solidFill>
                <a:latin typeface="ADLaM Display" panose="02010000000000000000" pitchFamily="2" charset="0"/>
                <a:ea typeface="ADLaM Display" panose="02010000000000000000" pitchFamily="2" charset="0"/>
                <a:cs typeface="ADLaM Display" panose="02010000000000000000" pitchFamily="2" charset="0"/>
              </a:rPr>
              <a:t>Desiderium</a:t>
            </a:r>
            <a:r>
              <a:rPr lang="es-ES"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 “</a:t>
            </a:r>
            <a:r>
              <a:rPr lang="es-ES" dirty="0" err="1">
                <a:solidFill>
                  <a:schemeClr val="tx1"/>
                </a:solidFill>
                <a:latin typeface="ADLaM Display" panose="02010000000000000000" pitchFamily="2" charset="0"/>
                <a:ea typeface="ADLaM Display" panose="02010000000000000000" pitchFamily="2" charset="0"/>
                <a:cs typeface="ADLaM Display" panose="02010000000000000000" pitchFamily="2" charset="0"/>
              </a:rPr>
              <a:t>Desiderare</a:t>
            </a:r>
            <a:r>
              <a:rPr lang="es-ES"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   Las caras de la moneda. </a:t>
            </a:r>
          </a:p>
          <a:p>
            <a:endParaRPr lang="es-ES" dirty="0"/>
          </a:p>
        </p:txBody>
      </p:sp>
      <p:sp>
        <p:nvSpPr>
          <p:cNvPr id="7" name="Marcador de contenido 2">
            <a:extLst>
              <a:ext uri="{FF2B5EF4-FFF2-40B4-BE49-F238E27FC236}">
                <a16:creationId xmlns:a16="http://schemas.microsoft.com/office/drawing/2014/main" id="{A35C234A-0715-6D38-A151-ECDE8E0F2B98}"/>
              </a:ext>
            </a:extLst>
          </p:cNvPr>
          <p:cNvSpPr txBox="1">
            <a:spLocks/>
          </p:cNvSpPr>
          <p:nvPr/>
        </p:nvSpPr>
        <p:spPr>
          <a:xfrm>
            <a:off x="2239540" y="1925633"/>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buFont typeface="Wingdings" panose="05000000000000000000" pitchFamily="2" charset="2"/>
              <a:buChar char="Ø"/>
            </a:pPr>
            <a:endParaRPr lang="es-ES" dirty="0">
              <a:solidFill>
                <a:schemeClr val="tx2"/>
              </a:solidFill>
              <a:highlight>
                <a:srgbClr val="FFFF00"/>
              </a:highlight>
              <a:latin typeface="ADLaM Display" panose="02010000000000000000" pitchFamily="2" charset="0"/>
              <a:ea typeface="ADLaM Display" panose="02010000000000000000" pitchFamily="2" charset="0"/>
              <a:cs typeface="ADLaM Display" panose="02010000000000000000" pitchFamily="2" charset="0"/>
            </a:endParaRPr>
          </a:p>
          <a:p>
            <a:endParaRPr lang="es-ES" dirty="0"/>
          </a:p>
        </p:txBody>
      </p:sp>
      <p:pic>
        <p:nvPicPr>
          <p:cNvPr id="1036" name="Picture 12" descr="Parabrisas Del Coche Con La Carretera De Asfalto Otoño País, Ver Adentro  Hacia Afuera Fotos, retratos, imágenes y fotografía de archivo libres de  derecho. Image 67376256">
            <a:extLst>
              <a:ext uri="{FF2B5EF4-FFF2-40B4-BE49-F238E27FC236}">
                <a16:creationId xmlns:a16="http://schemas.microsoft.com/office/drawing/2014/main" id="{92DAADA2-467F-BD95-6A9D-03AB46366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0192" y="2777887"/>
            <a:ext cx="4200767" cy="272367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ómo ajustar los espejos retrovisores para una mejor visibilidad en la  carretera - Afiliación y Seguros">
            <a:extLst>
              <a:ext uri="{FF2B5EF4-FFF2-40B4-BE49-F238E27FC236}">
                <a16:creationId xmlns:a16="http://schemas.microsoft.com/office/drawing/2014/main" id="{4A9963FF-638C-73D6-6A89-E7570105C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380" y="2777888"/>
            <a:ext cx="4351430" cy="2610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594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7FEC5E1-2F76-5922-F4FF-0C6925F43ADC}"/>
              </a:ext>
            </a:extLst>
          </p:cNvPr>
          <p:cNvSpPr txBox="1"/>
          <p:nvPr/>
        </p:nvSpPr>
        <p:spPr>
          <a:xfrm>
            <a:off x="-101122" y="408374"/>
            <a:ext cx="8726993" cy="4093428"/>
          </a:xfrm>
          <a:prstGeom prst="rect">
            <a:avLst/>
          </a:prstGeom>
          <a:noFill/>
        </p:spPr>
        <p:txBody>
          <a:bodyPr wrap="square">
            <a:spAutoFit/>
          </a:bodyPr>
          <a:lstStyle/>
          <a:p>
            <a:pPr lvl="3" algn="ctr"/>
            <a:r>
              <a:rPr lang="es-ES" sz="2000" b="1" dirty="0">
                <a:latin typeface="ADLaM Display" panose="02010000000000000000" pitchFamily="2" charset="0"/>
                <a:ea typeface="ADLaM Display" panose="02010000000000000000" pitchFamily="2" charset="0"/>
                <a:cs typeface="ADLaM Display" panose="02010000000000000000" pitchFamily="2" charset="0"/>
              </a:rPr>
              <a:t>La soledad del trabajo docente</a:t>
            </a:r>
          </a:p>
          <a:p>
            <a:pPr lvl="3" algn="ctr"/>
            <a:endParaRPr lang="es-ES" sz="2000" b="1" dirty="0">
              <a:latin typeface="ADLaM Display" panose="02010000000000000000" pitchFamily="2" charset="0"/>
              <a:ea typeface="ADLaM Display" panose="02010000000000000000" pitchFamily="2" charset="0"/>
              <a:cs typeface="ADLaM Display" panose="02010000000000000000" pitchFamily="2" charset="0"/>
            </a:endParaRPr>
          </a:p>
          <a:p>
            <a:pPr lvl="3" algn="ctr"/>
            <a:endParaRPr lang="es-ES" sz="2000" b="1" dirty="0">
              <a:latin typeface="ADLaM Display" panose="02010000000000000000" pitchFamily="2" charset="0"/>
              <a:ea typeface="ADLaM Display" panose="02010000000000000000" pitchFamily="2" charset="0"/>
              <a:cs typeface="ADLaM Display" panose="02010000000000000000" pitchFamily="2" charset="0"/>
            </a:endParaRPr>
          </a:p>
          <a:p>
            <a:pPr marL="1714500" lvl="3" indent="-342900">
              <a:buFont typeface="Wingdings" panose="05000000000000000000" pitchFamily="2" charset="2"/>
              <a:buChar char="v"/>
            </a:pPr>
            <a:r>
              <a:rPr lang="es-ES" sz="2000" b="1" dirty="0">
                <a:latin typeface="ADLaM Display" panose="02010000000000000000" pitchFamily="2" charset="0"/>
                <a:ea typeface="ADLaM Display" panose="02010000000000000000" pitchFamily="2" charset="0"/>
                <a:cs typeface="ADLaM Display" panose="02010000000000000000" pitchFamily="2" charset="0"/>
              </a:rPr>
              <a:t>La soledad es producto de la escuela de la modernidad</a:t>
            </a:r>
          </a:p>
          <a:p>
            <a:pPr marL="1714500" lvl="3" indent="-342900">
              <a:buFont typeface="Wingdings" panose="05000000000000000000" pitchFamily="2" charset="2"/>
              <a:buChar char="v"/>
            </a:pPr>
            <a:endParaRPr lang="es-ES" sz="2000" b="1" dirty="0">
              <a:latin typeface="ADLaM Display" panose="02010000000000000000" pitchFamily="2" charset="0"/>
              <a:ea typeface="ADLaM Display" panose="02010000000000000000" pitchFamily="2" charset="0"/>
              <a:cs typeface="ADLaM Display" panose="02010000000000000000" pitchFamily="2" charset="0"/>
            </a:endParaRPr>
          </a:p>
          <a:p>
            <a:pPr marL="1714500" lvl="3" indent="-342900">
              <a:buFont typeface="Wingdings" panose="05000000000000000000" pitchFamily="2" charset="2"/>
              <a:buChar char="v"/>
            </a:pPr>
            <a:r>
              <a:rPr lang="es-ES" sz="2000" b="1" dirty="0">
                <a:latin typeface="ADLaM Display" panose="02010000000000000000" pitchFamily="2" charset="0"/>
                <a:ea typeface="ADLaM Display" panose="02010000000000000000" pitchFamily="2" charset="0"/>
                <a:cs typeface="ADLaM Display" panose="02010000000000000000" pitchFamily="2" charset="0"/>
              </a:rPr>
              <a:t>La soledad del cargo.</a:t>
            </a:r>
          </a:p>
          <a:p>
            <a:pPr lvl="3"/>
            <a:endParaRPr lang="es-ES" sz="2000" b="1" dirty="0">
              <a:latin typeface="ADLaM Display" panose="02010000000000000000" pitchFamily="2" charset="0"/>
              <a:ea typeface="ADLaM Display" panose="02010000000000000000" pitchFamily="2" charset="0"/>
              <a:cs typeface="ADLaM Display" panose="02010000000000000000" pitchFamily="2" charset="0"/>
            </a:endParaRPr>
          </a:p>
          <a:p>
            <a:pPr marL="1714500" lvl="3" indent="-342900">
              <a:buFont typeface="Wingdings" panose="05000000000000000000" pitchFamily="2" charset="2"/>
              <a:buChar char="v"/>
            </a:pPr>
            <a:r>
              <a:rPr lang="es-ES" sz="2000" b="1" dirty="0">
                <a:latin typeface="ADLaM Display" panose="02010000000000000000" pitchFamily="2" charset="0"/>
                <a:ea typeface="ADLaM Display" panose="02010000000000000000" pitchFamily="2" charset="0"/>
                <a:cs typeface="ADLaM Display" panose="02010000000000000000" pitchFamily="2" charset="0"/>
              </a:rPr>
              <a:t>La soledad de sentirse “el blanco”.</a:t>
            </a:r>
          </a:p>
          <a:p>
            <a:pPr lvl="3"/>
            <a:endParaRPr lang="es-ES" sz="2000" b="1" dirty="0">
              <a:latin typeface="ADLaM Display" panose="02010000000000000000" pitchFamily="2" charset="0"/>
              <a:ea typeface="ADLaM Display" panose="02010000000000000000" pitchFamily="2" charset="0"/>
              <a:cs typeface="ADLaM Display" panose="02010000000000000000" pitchFamily="2" charset="0"/>
            </a:endParaRPr>
          </a:p>
          <a:p>
            <a:pPr lvl="3"/>
            <a:endParaRPr lang="es-ES" sz="2000" b="1" dirty="0">
              <a:latin typeface="ADLaM Display" panose="02010000000000000000" pitchFamily="2" charset="0"/>
              <a:ea typeface="ADLaM Display" panose="02010000000000000000" pitchFamily="2" charset="0"/>
              <a:cs typeface="ADLaM Display" panose="02010000000000000000" pitchFamily="2" charset="0"/>
            </a:endParaRPr>
          </a:p>
          <a:p>
            <a:pPr marL="1714500" lvl="3" indent="-342900">
              <a:buFont typeface="Wingdings" panose="05000000000000000000" pitchFamily="2" charset="2"/>
              <a:buChar char="v"/>
            </a:pPr>
            <a:r>
              <a:rPr lang="es-ES" sz="2000" dirty="0">
                <a:latin typeface="ADLaM Display" panose="02010000000000000000" pitchFamily="2" charset="0"/>
                <a:ea typeface="ADLaM Display" panose="02010000000000000000" pitchFamily="2" charset="0"/>
                <a:cs typeface="ADLaM Display" panose="02010000000000000000" pitchFamily="2" charset="0"/>
              </a:rPr>
              <a:t>La Paradoja: soledad vs trabajo en equipo. </a:t>
            </a:r>
          </a:p>
          <a:p>
            <a:pPr marL="1714500" lvl="3" indent="-342900">
              <a:buFont typeface="Wingdings" panose="05000000000000000000" pitchFamily="2" charset="2"/>
              <a:buChar char="v"/>
            </a:pPr>
            <a:endParaRPr lang="es-ES" sz="2000" b="1" dirty="0">
              <a:latin typeface="ADLaM Display" panose="02010000000000000000" pitchFamily="2" charset="0"/>
              <a:ea typeface="ADLaM Display" panose="02010000000000000000" pitchFamily="2" charset="0"/>
              <a:cs typeface="ADLaM Display" panose="02010000000000000000" pitchFamily="2" charset="0"/>
            </a:endParaRPr>
          </a:p>
          <a:p>
            <a:pPr lvl="3" algn="ctr"/>
            <a:endParaRPr lang="es-ES" sz="2000" b="1" dirty="0">
              <a:solidFill>
                <a:schemeClr val="tx2">
                  <a:lumMod val="20000"/>
                  <a:lumOff val="80000"/>
                </a:schemeClr>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5122" name="Picture 2" descr="Convocan para este martes a docentes y vecinos a una concentración en el  Palacio Municipal - CELTTV">
            <a:extLst>
              <a:ext uri="{FF2B5EF4-FFF2-40B4-BE49-F238E27FC236}">
                <a16:creationId xmlns:a16="http://schemas.microsoft.com/office/drawing/2014/main" id="{D23FA0E3-36AC-EDD7-F61F-E50C43F7F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5921" y="325470"/>
            <a:ext cx="2837605" cy="157435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El 74% de los docentes que consultaron al Defensor del Profesor buscaron  apoyo psicológico - Infocop">
            <a:extLst>
              <a:ext uri="{FF2B5EF4-FFF2-40B4-BE49-F238E27FC236}">
                <a16:creationId xmlns:a16="http://schemas.microsoft.com/office/drawing/2014/main" id="{1013F000-0B82-FAFB-3425-D21B3DA88F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69" y="4501802"/>
            <a:ext cx="2240010" cy="14906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La inquietante soledad del Director - El Adarve">
            <a:extLst>
              <a:ext uri="{FF2B5EF4-FFF2-40B4-BE49-F238E27FC236}">
                <a16:creationId xmlns:a16="http://schemas.microsoft.com/office/drawing/2014/main" id="{A5C08123-4D6A-8C03-1CA9-9E70F3F0DE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5771" y="2787589"/>
            <a:ext cx="3580660" cy="3204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359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E54AF5E-2465-FAF8-E429-2DDBB4968768}"/>
              </a:ext>
            </a:extLst>
          </p:cNvPr>
          <p:cNvSpPr>
            <a:spLocks noGrp="1"/>
          </p:cNvSpPr>
          <p:nvPr>
            <p:ph idx="1"/>
          </p:nvPr>
        </p:nvSpPr>
        <p:spPr>
          <a:xfrm>
            <a:off x="967666" y="1429304"/>
            <a:ext cx="10697591" cy="4856085"/>
          </a:xfrm>
        </p:spPr>
        <p:txBody>
          <a:bodyPr>
            <a:normAutofit/>
          </a:bodyPr>
          <a:lstStyle/>
          <a:p>
            <a:r>
              <a:rPr lang="es-ES"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Miedos públicos y miedos privados </a:t>
            </a:r>
          </a:p>
          <a:p>
            <a:r>
              <a:rPr lang="es-ES" dirty="0">
                <a:solidFill>
                  <a:schemeClr val="bg2"/>
                </a:solidFill>
                <a:latin typeface="ADLaM Display" panose="02010000000000000000" pitchFamily="2" charset="0"/>
                <a:ea typeface="ADLaM Display" panose="02010000000000000000" pitchFamily="2" charset="0"/>
                <a:cs typeface="ADLaM Display" panose="02010000000000000000" pitchFamily="2" charset="0"/>
              </a:rPr>
              <a:t> </a:t>
            </a:r>
          </a:p>
          <a:p>
            <a:r>
              <a:rPr lang="es-ES" sz="1200" dirty="0"/>
              <a:t>	</a:t>
            </a:r>
            <a:r>
              <a:rPr lang="es-ES" sz="18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El miedo es esa percepción de algo amenazante que nos preocupa hasta el punto de movilizarnos; que nos hace huir o prevenir, intentar poner soluciones antes de que se presenten los problemas. Añoramos que nada pueda dañarnos, y a esa sensación le llamamos «seguridad».</a:t>
            </a:r>
          </a:p>
          <a:p>
            <a:pPr marL="0" indent="0">
              <a:buNone/>
            </a:pPr>
            <a:r>
              <a:rPr lang="es-AR" sz="1800" b="1" dirty="0">
                <a:solidFill>
                  <a:schemeClr val="tx1"/>
                </a:solidFill>
                <a:ea typeface="ADLaM Display" panose="02010000000000000000" pitchFamily="2" charset="0"/>
                <a:cs typeface="ADLaM Display" panose="02010000000000000000" pitchFamily="2" charset="0"/>
              </a:rPr>
              <a:t>                                         </a:t>
            </a:r>
          </a:p>
          <a:p>
            <a:pPr marL="0" indent="0" algn="ctr">
              <a:buNone/>
            </a:pPr>
            <a:r>
              <a:rPr lang="es-AR" sz="1800" b="1" dirty="0">
                <a:solidFill>
                  <a:schemeClr val="tx1"/>
                </a:solidFill>
                <a:ea typeface="ADLaM Display" panose="02010000000000000000" pitchFamily="2" charset="0"/>
                <a:cs typeface="ADLaM Display" panose="02010000000000000000" pitchFamily="2" charset="0"/>
              </a:rPr>
              <a:t>¿</a:t>
            </a:r>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Cuál es el temor público de los docentes hoy?</a:t>
            </a:r>
            <a:endParaRPr lang="es-ES" dirty="0">
              <a:latin typeface="ADLaM Display" panose="02010000000000000000" pitchFamily="2" charset="0"/>
              <a:ea typeface="ADLaM Display" panose="02010000000000000000" pitchFamily="2" charset="0"/>
              <a:cs typeface="ADLaM Display" panose="02010000000000000000" pitchFamily="2" charset="0"/>
            </a:endParaRPr>
          </a:p>
        </p:txBody>
      </p:sp>
      <p:pic>
        <p:nvPicPr>
          <p:cNvPr id="1026" name="Picture 2" descr="CDE: Padres divulgan nota de apoyo a &quot;docente guacheador&quot; - La Voz de  Cataratas">
            <a:extLst>
              <a:ext uri="{FF2B5EF4-FFF2-40B4-BE49-F238E27FC236}">
                <a16:creationId xmlns:a16="http://schemas.microsoft.com/office/drawing/2014/main" id="{B5EA9AE2-4AD9-0635-CE67-0586EBE4DC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9856" y="4386031"/>
            <a:ext cx="2828925" cy="1619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 respuesta de la Provincia a las denuncias por “contenidos pornográficos”  en una escuela - LA NACION">
            <a:extLst>
              <a:ext uri="{FF2B5EF4-FFF2-40B4-BE49-F238E27FC236}">
                <a16:creationId xmlns:a16="http://schemas.microsoft.com/office/drawing/2014/main" id="{67720524-755F-EDD9-A667-8619ED5FCF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06" y="3968688"/>
            <a:ext cx="4000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050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3C69D1-7BB7-750D-5388-180208A66E5F}"/>
              </a:ext>
            </a:extLst>
          </p:cNvPr>
          <p:cNvSpPr>
            <a:spLocks noGrp="1"/>
          </p:cNvSpPr>
          <p:nvPr>
            <p:ph type="title"/>
          </p:nvPr>
        </p:nvSpPr>
        <p:spPr/>
        <p:txBody>
          <a:bodyPr>
            <a:normAutofit/>
          </a:bodyPr>
          <a:lstStyle/>
          <a:p>
            <a:pPr algn="ctr"/>
            <a:r>
              <a:rPr lang="es-AR" sz="28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Fatiga de la compasión</a:t>
            </a:r>
            <a:endParaRPr lang="es-ES" sz="28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Marcador de contenido 2">
            <a:extLst>
              <a:ext uri="{FF2B5EF4-FFF2-40B4-BE49-F238E27FC236}">
                <a16:creationId xmlns:a16="http://schemas.microsoft.com/office/drawing/2014/main" id="{D78398F1-D78C-733B-39CB-051FC45F11A0}"/>
              </a:ext>
            </a:extLst>
          </p:cNvPr>
          <p:cNvSpPr>
            <a:spLocks noGrp="1"/>
          </p:cNvSpPr>
          <p:nvPr>
            <p:ph idx="1"/>
          </p:nvPr>
        </p:nvSpPr>
        <p:spPr/>
        <p:txBody>
          <a:bodyPr>
            <a:normAutofit fontScale="92500" lnSpcReduction="10000"/>
          </a:bodyPr>
          <a:lstStyle/>
          <a:p>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La fatiga de la compasión y el agobio de gobernar (aula o escuela) (</a:t>
            </a:r>
            <a:r>
              <a:rPr lang="es-AR" b="1" dirty="0" err="1">
                <a:solidFill>
                  <a:schemeClr val="tx1"/>
                </a:solidFill>
                <a:latin typeface="ADLaM Display" panose="02010000000000000000" pitchFamily="2" charset="0"/>
                <a:ea typeface="ADLaM Display" panose="02010000000000000000" pitchFamily="2" charset="0"/>
                <a:cs typeface="ADLaM Display" panose="02010000000000000000" pitchFamily="2" charset="0"/>
              </a:rPr>
              <a:t>Sennet</a:t>
            </a:r>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 </a:t>
            </a:r>
          </a:p>
          <a:p>
            <a:endPar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a:p>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Impermeabilización de las sensibilidades, se pierde de vista el sufrimientos de las otredades. Ya no nos atraviesan.</a:t>
            </a:r>
          </a:p>
          <a:p>
            <a:endPar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a:p>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Nos plantea esta situación que es posible relacionarla con la soledad, La búsqueda de alternativas desafía al directivo, pero en general, hay cierto acostumbramiento a que estas cuestionen sucedan a las otredades. </a:t>
            </a:r>
          </a:p>
          <a:p>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“Mientras no me pase a mí”- “Me quiero desconectar”</a:t>
            </a:r>
          </a:p>
          <a:p>
            <a:endPar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a:p>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Sordera moral.</a:t>
            </a:r>
          </a:p>
          <a:p>
            <a:endPar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a:p>
            <a:endParaRPr lang="es-ES" dirty="0"/>
          </a:p>
        </p:txBody>
      </p:sp>
      <p:pic>
        <p:nvPicPr>
          <p:cNvPr id="2050" name="Picture 2" descr="Empatía: Fatiga por compasión: &quot;Los problemas de los demás me superan&quot; |  Psicología | Buenavida | EL PAÍS">
            <a:extLst>
              <a:ext uri="{FF2B5EF4-FFF2-40B4-BE49-F238E27FC236}">
                <a16:creationId xmlns:a16="http://schemas.microsoft.com/office/drawing/2014/main" id="{E8E5208B-00CE-5CE6-C796-51DA2A90C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9922" y="0"/>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707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BB59BB9-B116-EB64-1235-42EFC50CD266}"/>
              </a:ext>
            </a:extLst>
          </p:cNvPr>
          <p:cNvSpPr>
            <a:spLocks noGrp="1"/>
          </p:cNvSpPr>
          <p:nvPr>
            <p:ph idx="1"/>
          </p:nvPr>
        </p:nvSpPr>
        <p:spPr>
          <a:xfrm>
            <a:off x="1097280" y="665825"/>
            <a:ext cx="10058400" cy="5203269"/>
          </a:xfrm>
        </p:spPr>
        <p:txBody>
          <a:bodyPr/>
          <a:lstStyle/>
          <a:p>
            <a:pPr algn="ctr"/>
            <a:r>
              <a:rPr lang="es-AR" sz="24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La angustia</a:t>
            </a:r>
          </a:p>
          <a:p>
            <a:pPr algn="ctr"/>
            <a:endParaRPr lang="es-AR" sz="24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a:p>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Las posibilidades de pasar de la Angustia al Dolor Psíquico. </a:t>
            </a:r>
          </a:p>
          <a:p>
            <a:endPar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a:p>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La angustia es situacional, ligada a la anticipación de un hecho.</a:t>
            </a:r>
          </a:p>
          <a:p>
            <a:endPar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a:p>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El dolor psíquico implica la profundización del sufrimiento, ansiedad profunda, experiencia arraigada y duradera.  </a:t>
            </a:r>
          </a:p>
          <a:p>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Mortificación institucional</a:t>
            </a:r>
          </a:p>
          <a:p>
            <a:endParaRPr lang="es-ES" dirty="0"/>
          </a:p>
        </p:txBody>
      </p:sp>
      <p:pic>
        <p:nvPicPr>
          <p:cNvPr id="3076" name="Picture 4">
            <a:extLst>
              <a:ext uri="{FF2B5EF4-FFF2-40B4-BE49-F238E27FC236}">
                <a16:creationId xmlns:a16="http://schemas.microsoft.com/office/drawing/2014/main" id="{D660360D-F5B7-8CBC-7485-188EA75D7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3701" y="369302"/>
            <a:ext cx="1914525" cy="23907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ómo combatir la angustia? | G4S Venezuela">
            <a:extLst>
              <a:ext uri="{FF2B5EF4-FFF2-40B4-BE49-F238E27FC236}">
                <a16:creationId xmlns:a16="http://schemas.microsoft.com/office/drawing/2014/main" id="{92A2E7FA-CC07-3B22-861D-581B3DA5B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41" y="5064231"/>
            <a:ext cx="283845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06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D49B52B-30E1-55FA-6079-403E0D4A02F3}"/>
              </a:ext>
            </a:extLst>
          </p:cNvPr>
          <p:cNvSpPr>
            <a:spLocks noGrp="1"/>
          </p:cNvSpPr>
          <p:nvPr>
            <p:ph idx="1"/>
          </p:nvPr>
        </p:nvSpPr>
        <p:spPr>
          <a:xfrm>
            <a:off x="1097280" y="301841"/>
            <a:ext cx="10058400" cy="5567253"/>
          </a:xfrm>
        </p:spPr>
        <p:txBody>
          <a:bodyPr>
            <a:normAutofit/>
          </a:bodyPr>
          <a:lstStyle/>
          <a:p>
            <a:pPr marL="1471400" lvl="8" indent="0" algn="ctr">
              <a:buNone/>
            </a:pPr>
            <a:r>
              <a:rPr lang="es-AR" sz="2800"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Autopreservación y desubjetivación económica</a:t>
            </a:r>
          </a:p>
          <a:p>
            <a:pPr lvl="8" algn="ctr"/>
            <a:endParaRPr lang="es-AR" b="1" dirty="0">
              <a:solidFill>
                <a:schemeClr val="tx2"/>
              </a:solidFill>
              <a:latin typeface="ADLaM Display" panose="02010000000000000000" pitchFamily="2" charset="0"/>
              <a:ea typeface="ADLaM Display" panose="02010000000000000000" pitchFamily="2" charset="0"/>
              <a:cs typeface="ADLaM Display" panose="02010000000000000000" pitchFamily="2" charset="0"/>
            </a:endParaRPr>
          </a:p>
          <a:p>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El </a:t>
            </a:r>
            <a:r>
              <a:rPr lang="es-AR" b="1" dirty="0" err="1">
                <a:solidFill>
                  <a:schemeClr val="tx1"/>
                </a:solidFill>
                <a:latin typeface="ADLaM Display" panose="02010000000000000000" pitchFamily="2" charset="0"/>
                <a:ea typeface="ADLaM Display" panose="02010000000000000000" pitchFamily="2" charset="0"/>
                <a:cs typeface="ADLaM Display" panose="02010000000000000000" pitchFamily="2" charset="0"/>
              </a:rPr>
              <a:t>interjuego</a:t>
            </a:r>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 entre “ser alguien en la vida” y “trabajar para otros”.</a:t>
            </a:r>
          </a:p>
          <a:p>
            <a:endPar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a:p>
            <a:endPar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a:p>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La escuela es un lugar de recuperación de sueños, no solamente de autopreservación.</a:t>
            </a:r>
          </a:p>
          <a:p>
            <a:endPar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a:p>
            <a:endPar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a:p>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Nos </a:t>
            </a:r>
            <a:r>
              <a:rPr lang="es-AR" b="1" dirty="0" err="1">
                <a:solidFill>
                  <a:schemeClr val="tx1"/>
                </a:solidFill>
                <a:latin typeface="ADLaM Display" panose="02010000000000000000" pitchFamily="2" charset="0"/>
                <a:ea typeface="ADLaM Display" panose="02010000000000000000" pitchFamily="2" charset="0"/>
                <a:cs typeface="ADLaM Display" panose="02010000000000000000" pitchFamily="2" charset="0"/>
              </a:rPr>
              <a:t>resubjetivamos</a:t>
            </a:r>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 con otros, abordando lo traumático.</a:t>
            </a:r>
          </a:p>
          <a:p>
            <a:endParaRPr lang="es-AR" b="1" dirty="0">
              <a:solidFill>
                <a:schemeClr val="tx2"/>
              </a:solidFill>
              <a:latin typeface="ADLaM Display" panose="02010000000000000000" pitchFamily="2" charset="0"/>
              <a:ea typeface="ADLaM Display" panose="02010000000000000000" pitchFamily="2" charset="0"/>
              <a:cs typeface="ADLaM Display" panose="02010000000000000000" pitchFamily="2" charset="0"/>
            </a:endParaRPr>
          </a:p>
          <a:p>
            <a:endParaRPr lang="es-AR" b="1" dirty="0">
              <a:solidFill>
                <a:schemeClr val="tx2"/>
              </a:solidFill>
              <a:latin typeface="ADLaM Display" panose="02010000000000000000" pitchFamily="2" charset="0"/>
              <a:ea typeface="ADLaM Display" panose="02010000000000000000" pitchFamily="2" charset="0"/>
              <a:cs typeface="ADLaM Display" panose="02010000000000000000" pitchFamily="2" charset="0"/>
            </a:endParaRPr>
          </a:p>
          <a:p>
            <a:endParaRPr lang="es-AR" b="1" dirty="0">
              <a:solidFill>
                <a:schemeClr val="tx2"/>
              </a:solidFill>
              <a:latin typeface="ADLaM Display" panose="02010000000000000000" pitchFamily="2" charset="0"/>
              <a:ea typeface="ADLaM Display" panose="02010000000000000000" pitchFamily="2" charset="0"/>
              <a:cs typeface="ADLaM Display" panose="02010000000000000000" pitchFamily="2" charset="0"/>
            </a:endParaRPr>
          </a:p>
          <a:p>
            <a:endParaRPr lang="es-AR" b="1" dirty="0">
              <a:solidFill>
                <a:schemeClr val="tx2"/>
              </a:solidFill>
              <a:latin typeface="ADLaM Display" panose="02010000000000000000" pitchFamily="2" charset="0"/>
              <a:ea typeface="ADLaM Display" panose="02010000000000000000" pitchFamily="2" charset="0"/>
              <a:cs typeface="ADLaM Display" panose="02010000000000000000" pitchFamily="2" charset="0"/>
            </a:endParaRPr>
          </a:p>
          <a:p>
            <a:endParaRPr lang="es-ES" dirty="0"/>
          </a:p>
        </p:txBody>
      </p:sp>
      <p:pic>
        <p:nvPicPr>
          <p:cNvPr id="4098" name="Picture 2" descr="El trabajo dignifica | Pablo Ferreirós">
            <a:extLst>
              <a:ext uri="{FF2B5EF4-FFF2-40B4-BE49-F238E27FC236}">
                <a16:creationId xmlns:a16="http://schemas.microsoft.com/office/drawing/2014/main" id="{3A5026A0-074E-AFE9-C291-90555E861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4739" y="738881"/>
            <a:ext cx="2181225"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010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0A5D861-C0C2-630D-57F9-502ECE2ABEE7}"/>
              </a:ext>
            </a:extLst>
          </p:cNvPr>
          <p:cNvSpPr>
            <a:spLocks noGrp="1"/>
          </p:cNvSpPr>
          <p:nvPr>
            <p:ph idx="1"/>
          </p:nvPr>
        </p:nvSpPr>
        <p:spPr>
          <a:xfrm>
            <a:off x="639192" y="710214"/>
            <a:ext cx="10516488" cy="5158880"/>
          </a:xfrm>
        </p:spPr>
        <p:txBody>
          <a:bodyPr>
            <a:normAutofit/>
          </a:bodyPr>
          <a:lstStyle/>
          <a:p>
            <a:pPr algn="ctr"/>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Disyunción entre teoría y práctica</a:t>
            </a:r>
          </a:p>
          <a:p>
            <a:pPr algn="ctr"/>
            <a:endPar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a:p>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Orfandad de espacios para pensar. </a:t>
            </a:r>
          </a:p>
          <a:p>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Todo es inmediatez.</a:t>
            </a:r>
          </a:p>
          <a:p>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Carencias de herramientas respecto de nuestro propio cuidado en la escuela.</a:t>
            </a:r>
          </a:p>
          <a:p>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Autoridad: recuperación o reconfiguración.</a:t>
            </a:r>
          </a:p>
          <a:p>
            <a:r>
              <a:rPr lang="es-AR" b="1" dirty="0" err="1">
                <a:solidFill>
                  <a:schemeClr val="tx1"/>
                </a:solidFill>
                <a:latin typeface="ADLaM Display" panose="02010000000000000000" pitchFamily="2" charset="0"/>
                <a:ea typeface="ADLaM Display" panose="02010000000000000000" pitchFamily="2" charset="0"/>
                <a:cs typeface="ADLaM Display" panose="02010000000000000000" pitchFamily="2" charset="0"/>
              </a:rPr>
              <a:t>Autorictas</a:t>
            </a:r>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 </a:t>
            </a:r>
            <a:r>
              <a:rPr lang="es-AR" b="1" dirty="0" err="1">
                <a:solidFill>
                  <a:schemeClr val="tx1"/>
                </a:solidFill>
                <a:latin typeface="ADLaM Display" panose="02010000000000000000" pitchFamily="2" charset="0"/>
                <a:ea typeface="ADLaM Display" panose="02010000000000000000" pitchFamily="2" charset="0"/>
                <a:cs typeface="ADLaM Display" panose="02010000000000000000" pitchFamily="2" charset="0"/>
              </a:rPr>
              <a:t>augere</a:t>
            </a:r>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 “Hacer crecer” al otro, promover, engrandecer.</a:t>
            </a:r>
          </a:p>
          <a:p>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Auctor y </a:t>
            </a:r>
            <a:r>
              <a:rPr lang="es-AR" b="1" dirty="0" err="1">
                <a:solidFill>
                  <a:schemeClr val="tx1"/>
                </a:solidFill>
                <a:latin typeface="ADLaM Display" panose="02010000000000000000" pitchFamily="2" charset="0"/>
                <a:ea typeface="ADLaM Display" panose="02010000000000000000" pitchFamily="2" charset="0"/>
                <a:cs typeface="ADLaM Display" panose="02010000000000000000" pitchFamily="2" charset="0"/>
              </a:rPr>
              <a:t>auctus</a:t>
            </a:r>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 (crecimiento)</a:t>
            </a:r>
          </a:p>
          <a:p>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Gobernar: gubernare, préstamo de </a:t>
            </a:r>
            <a:r>
              <a:rPr lang="es-AR" b="1" dirty="0" err="1">
                <a:solidFill>
                  <a:schemeClr val="tx1"/>
                </a:solidFill>
                <a:latin typeface="ADLaM Display" panose="02010000000000000000" pitchFamily="2" charset="0"/>
                <a:ea typeface="ADLaM Display" panose="02010000000000000000" pitchFamily="2" charset="0"/>
                <a:cs typeface="ADLaM Display" panose="02010000000000000000" pitchFamily="2" charset="0"/>
              </a:rPr>
              <a:t>Kybernáo</a:t>
            </a:r>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 pilotar un barco, dirigir el timón.</a:t>
            </a:r>
          </a:p>
          <a:p>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Equipo ,del francés </a:t>
            </a:r>
            <a:r>
              <a:rPr lang="es-AR" b="1" dirty="0" err="1">
                <a:solidFill>
                  <a:schemeClr val="tx1"/>
                </a:solidFill>
                <a:latin typeface="ADLaM Display" panose="02010000000000000000" pitchFamily="2" charset="0"/>
                <a:ea typeface="ADLaM Display" panose="02010000000000000000" pitchFamily="2" charset="0"/>
                <a:cs typeface="ADLaM Display" panose="02010000000000000000" pitchFamily="2" charset="0"/>
              </a:rPr>
              <a:t>eschiper</a:t>
            </a:r>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 significa embarcar, proveer la nave, preparar para un viaje.</a:t>
            </a:r>
          </a:p>
          <a:p>
            <a:pPr algn="ctr"/>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¿Se gobierna o se gestiona?</a:t>
            </a:r>
          </a:p>
          <a:p>
            <a:endParaRPr lang="es-ES" dirty="0"/>
          </a:p>
        </p:txBody>
      </p:sp>
      <p:pic>
        <p:nvPicPr>
          <p:cNvPr id="5122" name="Picture 2" descr="ENSEÑANZA DE LA EDUCACIÓN FÍSICA EL DEPORTE Y LA RECREACIÓN Extensión  Cojedes: TEORIA Y PRACTICA DE LA EDUC. FISICA">
            <a:extLst>
              <a:ext uri="{FF2B5EF4-FFF2-40B4-BE49-F238E27FC236}">
                <a16:creationId xmlns:a16="http://schemas.microsoft.com/office/drawing/2014/main" id="{27459ADE-77E1-0105-7340-8F863BD27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3050" y="198331"/>
            <a:ext cx="2895600" cy="158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171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7C56FC3-2364-3405-7953-070803DC0636}"/>
              </a:ext>
            </a:extLst>
          </p:cNvPr>
          <p:cNvSpPr>
            <a:spLocks noGrp="1"/>
          </p:cNvSpPr>
          <p:nvPr>
            <p:ph idx="1"/>
          </p:nvPr>
        </p:nvSpPr>
        <p:spPr>
          <a:xfrm>
            <a:off x="1097279" y="381740"/>
            <a:ext cx="10923085" cy="5487354"/>
          </a:xfrm>
        </p:spPr>
        <p:txBody>
          <a:bodyPr>
            <a:normAutofit/>
          </a:bodyPr>
          <a:lstStyle/>
          <a:p>
            <a:pPr algn="ctr"/>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Identidad/ autocategorización/ </a:t>
            </a:r>
          </a:p>
          <a:p>
            <a:pPr algn="ctr"/>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Identidades transitorias</a:t>
            </a:r>
          </a:p>
          <a:p>
            <a:pPr algn="ctr"/>
            <a:endPar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a:p>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Los vínculos  (enlace, lazo, conexión, consonancia, </a:t>
            </a:r>
            <a:r>
              <a:rPr lang="es-AR" b="1" dirty="0" err="1">
                <a:solidFill>
                  <a:schemeClr val="tx1"/>
                </a:solidFill>
                <a:latin typeface="ADLaM Display" panose="02010000000000000000" pitchFamily="2" charset="0"/>
                <a:ea typeface="ADLaM Display" panose="02010000000000000000" pitchFamily="2" charset="0"/>
                <a:cs typeface="ADLaM Display" panose="02010000000000000000" pitchFamily="2" charset="0"/>
              </a:rPr>
              <a:t>re-unión</a:t>
            </a:r>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a:t>
            </a:r>
          </a:p>
          <a:p>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¿Cómo me identifico con la otredad?</a:t>
            </a:r>
          </a:p>
          <a:p>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¿Cuáles son mis representaciones y mis creencias? ¿de dónde provienen?</a:t>
            </a:r>
          </a:p>
          <a:p>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¿Cómo me </a:t>
            </a:r>
            <a:r>
              <a:rPr lang="es-AR" b="1" dirty="0" err="1">
                <a:solidFill>
                  <a:schemeClr val="tx1"/>
                </a:solidFill>
                <a:latin typeface="ADLaM Display" panose="02010000000000000000" pitchFamily="2" charset="0"/>
                <a:ea typeface="ADLaM Display" panose="02010000000000000000" pitchFamily="2" charset="0"/>
                <a:cs typeface="ADLaM Display" panose="02010000000000000000" pitchFamily="2" charset="0"/>
              </a:rPr>
              <a:t>autocategorizo</a:t>
            </a:r>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a:t>
            </a:r>
          </a:p>
          <a:p>
            <a:endPar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a:p>
            <a:endPar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a:p>
            <a:pPr marL="0" indent="0">
              <a:buNone/>
            </a:pPr>
            <a:endPar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a:p>
            <a:r>
              <a:rPr lang="es-AR" sz="2400" b="1" i="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La ruptura de lazos solidarios es parte del proceso de desubjetivación.</a:t>
            </a:r>
          </a:p>
          <a:p>
            <a:endParaRPr lang="es-AR" b="1" dirty="0">
              <a:solidFill>
                <a:schemeClr val="tx2"/>
              </a:solidFill>
              <a:latin typeface="ADLaM Display" panose="02010000000000000000" pitchFamily="2" charset="0"/>
              <a:ea typeface="ADLaM Display" panose="02010000000000000000" pitchFamily="2" charset="0"/>
              <a:cs typeface="ADLaM Display" panose="02010000000000000000" pitchFamily="2" charset="0"/>
            </a:endParaRPr>
          </a:p>
          <a:p>
            <a:endParaRPr lang="es-ES" dirty="0"/>
          </a:p>
        </p:txBody>
      </p:sp>
      <p:pic>
        <p:nvPicPr>
          <p:cNvPr id="6146" name="Picture 2" descr="Dinámica ¿Cómo soy y cómo me perciben? - DINÁMICAS GRUPALES">
            <a:extLst>
              <a:ext uri="{FF2B5EF4-FFF2-40B4-BE49-F238E27FC236}">
                <a16:creationId xmlns:a16="http://schemas.microsoft.com/office/drawing/2014/main" id="{957447E8-5DF7-19B2-DD46-84A9FBD02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2851" y="1056073"/>
            <a:ext cx="1905000" cy="3054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913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8F52B03-26BD-02A4-6F0D-C4436DCBF86E}"/>
              </a:ext>
            </a:extLst>
          </p:cNvPr>
          <p:cNvSpPr>
            <a:spLocks noGrp="1"/>
          </p:cNvSpPr>
          <p:nvPr>
            <p:ph idx="1"/>
          </p:nvPr>
        </p:nvSpPr>
        <p:spPr>
          <a:xfrm>
            <a:off x="621437" y="408373"/>
            <a:ext cx="11496581" cy="5859261"/>
          </a:xfrm>
        </p:spPr>
        <p:txBody>
          <a:bodyPr>
            <a:normAutofit/>
          </a:bodyPr>
          <a:lstStyle/>
          <a:p>
            <a:pPr algn="ctr"/>
            <a:r>
              <a:rPr lang="es-ES" sz="2500" b="1" i="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Posible: EL PODER DE LLEGAR A SER</a:t>
            </a:r>
            <a:r>
              <a:rPr lang="es-ES" sz="2500"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 </a:t>
            </a:r>
          </a:p>
          <a:p>
            <a:r>
              <a:rPr lang="es-ES"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Los posibles:  ESTABLECER PRIORIDADES</a:t>
            </a:r>
          </a:p>
          <a:p>
            <a:r>
              <a:rPr lang="es-ES"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-Conocimiento profundo de las legalidades.</a:t>
            </a:r>
          </a:p>
          <a:p>
            <a:r>
              <a:rPr lang="es-ES"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-Ampliar la noción de lo curricular: Resignificar las acciones que realizamos en clave de bienestar.</a:t>
            </a:r>
          </a:p>
          <a:p>
            <a:r>
              <a:rPr lang="es-ES"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 -Pasar de la queja a la protesta y de ésta a la propuesta. Proceso </a:t>
            </a:r>
            <a:r>
              <a:rPr lang="es-ES" dirty="0" err="1">
                <a:solidFill>
                  <a:schemeClr val="tx1"/>
                </a:solidFill>
                <a:latin typeface="ADLaM Display" panose="02010000000000000000" pitchFamily="2" charset="0"/>
                <a:ea typeface="ADLaM Display" panose="02010000000000000000" pitchFamily="2" charset="0"/>
                <a:cs typeface="ADLaM Display" panose="02010000000000000000" pitchFamily="2" charset="0"/>
              </a:rPr>
              <a:t>autoreflexivo</a:t>
            </a:r>
            <a:r>
              <a:rPr lang="es-ES"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a:t>
            </a:r>
          </a:p>
          <a:p>
            <a:pPr marL="0" indent="0">
              <a:buNone/>
            </a:pPr>
            <a:r>
              <a:rPr lang="es-ES"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  -Desmontar los AEC</a:t>
            </a:r>
          </a:p>
          <a:p>
            <a:r>
              <a:rPr lang="es-AR" b="1" dirty="0">
                <a:solidFill>
                  <a:schemeClr val="tx2"/>
                </a:solidFill>
                <a:latin typeface="ADLaM Display" panose="02010000000000000000" pitchFamily="2" charset="0"/>
                <a:ea typeface="ADLaM Display" panose="02010000000000000000" pitchFamily="2" charset="0"/>
                <a:cs typeface="ADLaM Display" panose="02010000000000000000" pitchFamily="2" charset="0"/>
              </a:rPr>
              <a:t> -</a:t>
            </a:r>
            <a:r>
              <a:rPr lang="es-AR"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Hay que recomponer el sentido de la solidaridad</a:t>
            </a:r>
            <a:r>
              <a:rPr lang="es-AR" b="1" dirty="0">
                <a:solidFill>
                  <a:schemeClr val="tx2"/>
                </a:solidFill>
                <a:latin typeface="ADLaM Display" panose="02010000000000000000" pitchFamily="2" charset="0"/>
                <a:ea typeface="ADLaM Display" panose="02010000000000000000" pitchFamily="2" charset="0"/>
                <a:cs typeface="ADLaM Display" panose="02010000000000000000" pitchFamily="2" charset="0"/>
              </a:rPr>
              <a:t>.</a:t>
            </a:r>
            <a:endParaRPr lang="es-ES" b="1"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a:p>
            <a:r>
              <a:rPr lang="es-ES"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-Los trabajos en pequeños grupos docentes y La promoción sostenida de conformación de equipos,  para el análisis de casos, abordaje de situaciones de conflicto, de usina de ideas.</a:t>
            </a:r>
          </a:p>
          <a:p>
            <a:r>
              <a:rPr lang="es-ES"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-El reconocimiento permanente a la tarea docente, directivo y de los estudiantes.</a:t>
            </a:r>
          </a:p>
          <a:p>
            <a:r>
              <a:rPr lang="es-ES" sz="2800"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a:t>
            </a:r>
            <a:r>
              <a:rPr lang="es-ES"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Profundizar hábitos saludables en las capacitaciones docentes.</a:t>
            </a:r>
          </a:p>
          <a:p>
            <a:r>
              <a:rPr lang="es-ES"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-Modificaciones en la gestión del cuerpo: la pausa activa.</a:t>
            </a:r>
          </a:p>
          <a:p>
            <a:endParaRPr lang="es-ES"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a:p>
            <a:endParaRPr lang="es-ES" dirty="0">
              <a:solidFill>
                <a:schemeClr val="tx2"/>
              </a:solidFill>
              <a:latin typeface="ADLaM Display" panose="02010000000000000000" pitchFamily="2" charset="0"/>
              <a:ea typeface="ADLaM Display" panose="02010000000000000000" pitchFamily="2" charset="0"/>
              <a:cs typeface="ADLaM Display" panose="02010000000000000000" pitchFamily="2" charset="0"/>
            </a:endParaRPr>
          </a:p>
          <a:p>
            <a:endParaRPr lang="es-ES" dirty="0"/>
          </a:p>
        </p:txBody>
      </p:sp>
    </p:spTree>
    <p:extLst>
      <p:ext uri="{BB962C8B-B14F-4D97-AF65-F5344CB8AC3E}">
        <p14:creationId xmlns:p14="http://schemas.microsoft.com/office/powerpoint/2010/main" val="55283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0AB191-27DB-41D5-9072-EBD48B320543}"/>
              </a:ext>
            </a:extLst>
          </p:cNvPr>
          <p:cNvSpPr>
            <a:spLocks noGrp="1"/>
          </p:cNvSpPr>
          <p:nvPr>
            <p:ph type="ctrTitle"/>
          </p:nvPr>
        </p:nvSpPr>
        <p:spPr>
          <a:xfrm>
            <a:off x="1177180" y="1975193"/>
            <a:ext cx="10058400" cy="3715394"/>
          </a:xfrm>
        </p:spPr>
        <p:txBody>
          <a:bodyPr>
            <a:noAutofit/>
          </a:bodyPr>
          <a:lstStyle/>
          <a:p>
            <a:r>
              <a:rPr lang="es-ES" sz="2800" b="1" dirty="0">
                <a:solidFill>
                  <a:schemeClr val="accent2"/>
                </a:solidFill>
                <a:latin typeface="ADLaM Display" panose="02010000000000000000" pitchFamily="2" charset="0"/>
                <a:ea typeface="ADLaM Display" panose="02010000000000000000" pitchFamily="2" charset="0"/>
                <a:cs typeface="ADLaM Display" panose="02010000000000000000" pitchFamily="2" charset="0"/>
              </a:rPr>
              <a:t>El programa de Educación en Derechos de UNICEF Comité Español se fundamenta en principios entorno a cuatro ámbitos clave interdependientes en los que debe incidirse en los centros educativos: </a:t>
            </a:r>
            <a:br>
              <a:rPr lang="es-ES" sz="2800" b="1" dirty="0">
                <a:solidFill>
                  <a:schemeClr val="accent2"/>
                </a:solidFill>
                <a:latin typeface="ADLaM Display" panose="02010000000000000000" pitchFamily="2" charset="0"/>
                <a:ea typeface="ADLaM Display" panose="02010000000000000000" pitchFamily="2" charset="0"/>
                <a:cs typeface="ADLaM Display" panose="02010000000000000000" pitchFamily="2" charset="0"/>
              </a:rPr>
            </a:br>
            <a:r>
              <a:rPr lang="es-ES" sz="2800" b="1" dirty="0">
                <a:solidFill>
                  <a:schemeClr val="accent2"/>
                </a:solidFill>
                <a:latin typeface="ADLaM Display" panose="02010000000000000000" pitchFamily="2" charset="0"/>
                <a:ea typeface="ADLaM Display" panose="02010000000000000000" pitchFamily="2" charset="0"/>
                <a:cs typeface="ADLaM Display" panose="02010000000000000000" pitchFamily="2" charset="0"/>
              </a:rPr>
              <a:t>El  conocimiento de los derechos de infancia y la ciudadanía global, la protección de la infancia, la participación infantil y el clima escolar.</a:t>
            </a:r>
            <a:br>
              <a:rPr lang="es-ES" sz="2800" b="1" dirty="0">
                <a:solidFill>
                  <a:schemeClr val="accent2"/>
                </a:solidFill>
                <a:latin typeface="ADLaM Display" panose="02010000000000000000" pitchFamily="2" charset="0"/>
                <a:ea typeface="ADLaM Display" panose="02010000000000000000" pitchFamily="2" charset="0"/>
                <a:cs typeface="ADLaM Display" panose="02010000000000000000" pitchFamily="2" charset="0"/>
              </a:rPr>
            </a:br>
            <a:r>
              <a:rPr lang="es-ES" sz="2800" b="1" dirty="0">
                <a:latin typeface="ADLaM Display" panose="02010000000000000000" pitchFamily="2" charset="0"/>
                <a:ea typeface="ADLaM Display" panose="02010000000000000000" pitchFamily="2" charset="0"/>
                <a:cs typeface="ADLaM Display" panose="02010000000000000000" pitchFamily="2" charset="0"/>
              </a:rPr>
              <a:t>Se busca generar un clima escolar que favorezca la incorporación de los valores reconocidos en la Convención de los Derechos del Niño (CDN) en la organización escolar de los centros de educación infantil, primaria y secundaria.</a:t>
            </a:r>
            <a:br>
              <a:rPr lang="es-ES" sz="2800" b="1" dirty="0">
                <a:latin typeface="ADLaM Display" panose="02010000000000000000" pitchFamily="2" charset="0"/>
                <a:ea typeface="ADLaM Display" panose="02010000000000000000" pitchFamily="2" charset="0"/>
                <a:cs typeface="ADLaM Display" panose="02010000000000000000" pitchFamily="2" charset="0"/>
              </a:rPr>
            </a:br>
            <a:br>
              <a:rPr lang="es-ES" sz="2000" b="1" dirty="0">
                <a:latin typeface="ADLaM Display" panose="02010000000000000000" pitchFamily="2" charset="0"/>
                <a:ea typeface="ADLaM Display" panose="02010000000000000000" pitchFamily="2" charset="0"/>
                <a:cs typeface="ADLaM Display" panose="02010000000000000000" pitchFamily="2" charset="0"/>
              </a:rPr>
            </a:br>
            <a:endParaRPr lang="es-ES" sz="2000" dirty="0">
              <a:latin typeface="ADLaM Display" panose="02010000000000000000" pitchFamily="2" charset="0"/>
              <a:ea typeface="ADLaM Display" panose="02010000000000000000" pitchFamily="2" charset="0"/>
              <a:cs typeface="ADLaM Display" panose="02010000000000000000" pitchFamily="2" charset="0"/>
            </a:endParaRPr>
          </a:p>
        </p:txBody>
      </p:sp>
      <p:pic>
        <p:nvPicPr>
          <p:cNvPr id="2050" name="Picture 2">
            <a:extLst>
              <a:ext uri="{FF2B5EF4-FFF2-40B4-BE49-F238E27FC236}">
                <a16:creationId xmlns:a16="http://schemas.microsoft.com/office/drawing/2014/main" id="{CC1A4786-DCF4-42C8-EE32-6DFDB5F64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180" y="5086905"/>
            <a:ext cx="1588687" cy="158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343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46EE8D3F-BD2F-F254-F0AE-46502D312EE7}"/>
              </a:ext>
            </a:extLst>
          </p:cNvPr>
          <p:cNvSpPr>
            <a:spLocks noGrp="1"/>
          </p:cNvSpPr>
          <p:nvPr>
            <p:ph idx="1"/>
          </p:nvPr>
        </p:nvSpPr>
        <p:spPr>
          <a:xfrm>
            <a:off x="612559" y="443883"/>
            <a:ext cx="11505459" cy="5912529"/>
          </a:xfrm>
        </p:spPr>
        <p:txBody>
          <a:bodyPr>
            <a:normAutofit/>
          </a:bodyPr>
          <a:lstStyle/>
          <a:p>
            <a:r>
              <a:rPr lang="es-ES" sz="2200"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-La formación de docentes mediadores y estudiantes mediadores.</a:t>
            </a:r>
          </a:p>
          <a:p>
            <a:r>
              <a:rPr lang="es-ES" sz="2200"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-Las asambleas escolares de curso como dispositivos para la convivencia.</a:t>
            </a:r>
          </a:p>
          <a:p>
            <a:r>
              <a:rPr lang="es-ES" sz="2200"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-La Asamblea de escolares de la institución, con representantes de las asambleas escolares de curso. </a:t>
            </a:r>
          </a:p>
          <a:p>
            <a:r>
              <a:rPr lang="es-ES" sz="2200"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-Fortalecer la figura institucional de los Centros de Estudiantes.</a:t>
            </a:r>
          </a:p>
          <a:p>
            <a:r>
              <a:rPr lang="es-ES" sz="2200"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-Intensificar la comunicación fluida con los grupos familiares a través de los dispositivos que estamos mencionando.</a:t>
            </a:r>
          </a:p>
          <a:p>
            <a:r>
              <a:rPr lang="es-ES" sz="2200"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-El uso pertinente y planificado de la AI. La tecnología más como aliada Bienestar digital</a:t>
            </a:r>
          </a:p>
          <a:p>
            <a:r>
              <a:rPr lang="es-ES" sz="2200"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-El humor y la gamificación.</a:t>
            </a:r>
          </a:p>
          <a:p>
            <a:r>
              <a:rPr lang="es-ES" sz="2200"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-El arte, lo técnico, lo tecnológico, como conversaciones disciplinares.</a:t>
            </a:r>
          </a:p>
          <a:p>
            <a:pPr>
              <a:lnSpc>
                <a:spcPct val="170000"/>
              </a:lnSpc>
            </a:pPr>
            <a:r>
              <a:rPr lang="es-ES" sz="2200"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-Abordar las temáticas en cada uno de los espacios curriculares. El malestar y el bienestar vinculado al objeto de estudio y a los procesos de intervención docente.</a:t>
            </a:r>
          </a:p>
          <a:p>
            <a:endParaRPr lang="es-ES"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a:p>
            <a:endParaRPr lang="es-ES" dirty="0"/>
          </a:p>
        </p:txBody>
      </p:sp>
    </p:spTree>
    <p:extLst>
      <p:ext uri="{BB962C8B-B14F-4D97-AF65-F5344CB8AC3E}">
        <p14:creationId xmlns:p14="http://schemas.microsoft.com/office/powerpoint/2010/main" val="271730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0210732-BE06-3FA8-452B-FD8A3F687D47}"/>
              </a:ext>
            </a:extLst>
          </p:cNvPr>
          <p:cNvSpPr>
            <a:spLocks noGrp="1"/>
          </p:cNvSpPr>
          <p:nvPr>
            <p:ph idx="1"/>
          </p:nvPr>
        </p:nvSpPr>
        <p:spPr>
          <a:xfrm>
            <a:off x="1097280" y="914400"/>
            <a:ext cx="10058400" cy="4954694"/>
          </a:xfrm>
        </p:spPr>
        <p:txBody>
          <a:bodyPr>
            <a:normAutofit/>
          </a:bodyPr>
          <a:lstStyle/>
          <a:p>
            <a:r>
              <a:rPr lang="es-ES" sz="2400" b="1" dirty="0">
                <a:solidFill>
                  <a:schemeClr val="accent3">
                    <a:lumMod val="75000"/>
                  </a:schemeClr>
                </a:solidFill>
                <a:latin typeface="ADLaM Display" panose="02010000000000000000" pitchFamily="2" charset="0"/>
                <a:ea typeface="ADLaM Display" panose="02010000000000000000" pitchFamily="2" charset="0"/>
                <a:cs typeface="ADLaM Display" panose="02010000000000000000" pitchFamily="2" charset="0"/>
              </a:rPr>
              <a:t>En síntesis: entre el deseo y lo posible, invitamos a instalar en las escuelas la temática y la problemática del bienestar.</a:t>
            </a:r>
          </a:p>
          <a:p>
            <a:endParaRPr lang="es-ES" sz="2400" b="1" dirty="0">
              <a:solidFill>
                <a:schemeClr val="accent3">
                  <a:lumMod val="75000"/>
                </a:schemeClr>
              </a:solidFill>
              <a:latin typeface="ADLaM Display" panose="02010000000000000000" pitchFamily="2" charset="0"/>
              <a:ea typeface="ADLaM Display" panose="02010000000000000000" pitchFamily="2" charset="0"/>
              <a:cs typeface="ADLaM Display" panose="02010000000000000000" pitchFamily="2" charset="0"/>
            </a:endParaRPr>
          </a:p>
          <a:p>
            <a:endParaRPr lang="es-ES" sz="2400" b="1" dirty="0">
              <a:solidFill>
                <a:schemeClr val="accent3">
                  <a:lumMod val="75000"/>
                </a:schemeClr>
              </a:solidFill>
              <a:latin typeface="ADLaM Display" panose="02010000000000000000" pitchFamily="2" charset="0"/>
              <a:ea typeface="ADLaM Display" panose="02010000000000000000" pitchFamily="2" charset="0"/>
              <a:cs typeface="ADLaM Display" panose="02010000000000000000" pitchFamily="2" charset="0"/>
            </a:endParaRPr>
          </a:p>
          <a:p>
            <a:r>
              <a:rPr lang="es-ES" sz="2400" b="1" dirty="0">
                <a:solidFill>
                  <a:schemeClr val="accent3">
                    <a:lumMod val="75000"/>
                  </a:schemeClr>
                </a:solidFill>
                <a:latin typeface="ADLaM Display" panose="02010000000000000000" pitchFamily="2" charset="0"/>
                <a:ea typeface="ADLaM Display" panose="02010000000000000000" pitchFamily="2" charset="0"/>
                <a:cs typeface="ADLaM Display" panose="02010000000000000000" pitchFamily="2" charset="0"/>
              </a:rPr>
              <a:t>El bienestar es un derecho, tanto del estudiante como del docente. </a:t>
            </a:r>
          </a:p>
          <a:p>
            <a:endParaRPr lang="es-ES" sz="2400" b="1" dirty="0">
              <a:solidFill>
                <a:schemeClr val="accent3">
                  <a:lumMod val="75000"/>
                </a:schemeClr>
              </a:solidFill>
              <a:latin typeface="ADLaM Display" panose="02010000000000000000" pitchFamily="2" charset="0"/>
              <a:ea typeface="ADLaM Display" panose="02010000000000000000" pitchFamily="2" charset="0"/>
              <a:cs typeface="ADLaM Display" panose="02010000000000000000" pitchFamily="2" charset="0"/>
            </a:endParaRPr>
          </a:p>
          <a:p>
            <a:endParaRPr lang="es-ES" sz="2400" b="1" dirty="0">
              <a:solidFill>
                <a:schemeClr val="accent3">
                  <a:lumMod val="75000"/>
                </a:schemeClr>
              </a:solidFill>
              <a:latin typeface="ADLaM Display" panose="02010000000000000000" pitchFamily="2" charset="0"/>
              <a:ea typeface="ADLaM Display" panose="02010000000000000000" pitchFamily="2" charset="0"/>
              <a:cs typeface="ADLaM Display" panose="02010000000000000000" pitchFamily="2" charset="0"/>
            </a:endParaRPr>
          </a:p>
          <a:p>
            <a:r>
              <a:rPr lang="es-ES" sz="2400" b="1" dirty="0">
                <a:solidFill>
                  <a:schemeClr val="accent3">
                    <a:lumMod val="75000"/>
                  </a:schemeClr>
                </a:solidFill>
                <a:latin typeface="ADLaM Display" panose="02010000000000000000" pitchFamily="2" charset="0"/>
                <a:ea typeface="ADLaM Display" panose="02010000000000000000" pitchFamily="2" charset="0"/>
                <a:cs typeface="ADLaM Display" panose="02010000000000000000" pitchFamily="2" charset="0"/>
              </a:rPr>
              <a:t>Vayamos tomando cartas desde la inteligencia colectiva de la institución en este asunto. </a:t>
            </a:r>
          </a:p>
        </p:txBody>
      </p:sp>
    </p:spTree>
    <p:extLst>
      <p:ext uri="{BB962C8B-B14F-4D97-AF65-F5344CB8AC3E}">
        <p14:creationId xmlns:p14="http://schemas.microsoft.com/office/powerpoint/2010/main" val="3329047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a:extLst>
              <a:ext uri="{FF2B5EF4-FFF2-40B4-BE49-F238E27FC236}">
                <a16:creationId xmlns:a16="http://schemas.microsoft.com/office/drawing/2014/main" id="{8446045B-4DBB-4FC2-AC73-C161CEB99A53}"/>
              </a:ext>
            </a:extLst>
          </p:cNvPr>
          <p:cNvPicPr>
            <a:picLocks noGrp="1" noChangeAspect="1"/>
          </p:cNvPicPr>
          <p:nvPr>
            <p:ph idx="1"/>
          </p:nvPr>
        </p:nvPicPr>
        <p:blipFill>
          <a:blip r:embed="rId2"/>
          <a:stretch>
            <a:fillRect/>
          </a:stretch>
        </p:blipFill>
        <p:spPr>
          <a:xfrm>
            <a:off x="713232" y="243840"/>
            <a:ext cx="10765536" cy="6055614"/>
          </a:xfrm>
          <a:prstGeom prst="rect">
            <a:avLst/>
          </a:prstGeom>
        </p:spPr>
      </p:pic>
    </p:spTree>
    <p:extLst>
      <p:ext uri="{BB962C8B-B14F-4D97-AF65-F5344CB8AC3E}">
        <p14:creationId xmlns:p14="http://schemas.microsoft.com/office/powerpoint/2010/main" val="2492171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0210732-BE06-3FA8-452B-FD8A3F687D47}"/>
              </a:ext>
            </a:extLst>
          </p:cNvPr>
          <p:cNvSpPr>
            <a:spLocks noGrp="1"/>
          </p:cNvSpPr>
          <p:nvPr>
            <p:ph idx="1"/>
          </p:nvPr>
        </p:nvSpPr>
        <p:spPr>
          <a:xfrm>
            <a:off x="1097280" y="914400"/>
            <a:ext cx="10058400" cy="4954694"/>
          </a:xfrm>
        </p:spPr>
        <p:txBody>
          <a:bodyPr>
            <a:normAutofit/>
          </a:bodyPr>
          <a:lstStyle/>
          <a:p>
            <a:r>
              <a:rPr lang="es-ES" sz="2400" b="1" dirty="0">
                <a:solidFill>
                  <a:schemeClr val="accent3">
                    <a:lumMod val="75000"/>
                  </a:schemeClr>
                </a:solidFill>
                <a:latin typeface="ADLaM Display" panose="02010000000000000000" pitchFamily="2" charset="0"/>
                <a:ea typeface="ADLaM Display" panose="02010000000000000000" pitchFamily="2" charset="0"/>
                <a:cs typeface="ADLaM Display" panose="02010000000000000000" pitchFamily="2" charset="0"/>
              </a:rPr>
              <a:t>Pausa activa:</a:t>
            </a:r>
          </a:p>
          <a:p>
            <a:r>
              <a:rPr lang="es-ES" sz="2400" b="1" dirty="0">
                <a:solidFill>
                  <a:schemeClr val="accent3">
                    <a:lumMod val="75000"/>
                  </a:schemeClr>
                </a:solidFill>
                <a:latin typeface="ADLaM Display" panose="02010000000000000000" pitchFamily="2" charset="0"/>
                <a:ea typeface="ADLaM Display" panose="02010000000000000000" pitchFamily="2" charset="0"/>
                <a:cs typeface="ADLaM Display" panose="02010000000000000000" pitchFamily="2" charset="0"/>
              </a:rPr>
              <a:t>https://youtube.com/shorts/Oqfyg1dXJ54?si=crq1hlTgWpApftT3</a:t>
            </a:r>
          </a:p>
        </p:txBody>
      </p:sp>
    </p:spTree>
    <p:extLst>
      <p:ext uri="{BB962C8B-B14F-4D97-AF65-F5344CB8AC3E}">
        <p14:creationId xmlns:p14="http://schemas.microsoft.com/office/powerpoint/2010/main" val="2857297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02B682-4A63-7ACB-B176-4E8BD810E2FE}"/>
              </a:ext>
            </a:extLst>
          </p:cNvPr>
          <p:cNvSpPr>
            <a:spLocks noGrp="1"/>
          </p:cNvSpPr>
          <p:nvPr>
            <p:ph type="ctrTitle"/>
          </p:nvPr>
        </p:nvSpPr>
        <p:spPr>
          <a:xfrm>
            <a:off x="452762" y="870012"/>
            <a:ext cx="10679836" cy="4873839"/>
          </a:xfrm>
        </p:spPr>
        <p:txBody>
          <a:bodyPr>
            <a:normAutofit/>
          </a:bodyPr>
          <a:lstStyle/>
          <a:p>
            <a:r>
              <a:rPr lang="es-ES" sz="4000" b="1" i="1" dirty="0">
                <a:solidFill>
                  <a:schemeClr val="accent2"/>
                </a:solidFill>
                <a:latin typeface="ADLaM Display" panose="02010000000000000000" pitchFamily="2" charset="0"/>
                <a:ea typeface="ADLaM Display" panose="02010000000000000000" pitchFamily="2" charset="0"/>
                <a:cs typeface="ADLaM Display" panose="02010000000000000000" pitchFamily="2" charset="0"/>
              </a:rPr>
              <a:t>El clima escolar es el ambiente de la</a:t>
            </a:r>
            <a:br>
              <a:rPr lang="es-ES" sz="4000" b="1" i="1" dirty="0">
                <a:solidFill>
                  <a:schemeClr val="accent2"/>
                </a:solidFill>
                <a:latin typeface="ADLaM Display" panose="02010000000000000000" pitchFamily="2" charset="0"/>
                <a:ea typeface="ADLaM Display" panose="02010000000000000000" pitchFamily="2" charset="0"/>
                <a:cs typeface="ADLaM Display" panose="02010000000000000000" pitchFamily="2" charset="0"/>
              </a:rPr>
            </a:br>
            <a:r>
              <a:rPr lang="es-ES" sz="4000" b="1" i="1" dirty="0">
                <a:solidFill>
                  <a:schemeClr val="accent2"/>
                </a:solidFill>
                <a:latin typeface="ADLaM Display" panose="02010000000000000000" pitchFamily="2" charset="0"/>
                <a:ea typeface="ADLaM Display" panose="02010000000000000000" pitchFamily="2" charset="0"/>
                <a:cs typeface="ADLaM Display" panose="02010000000000000000" pitchFamily="2" charset="0"/>
              </a:rPr>
              <a:t>escuela, determinado por las relaciones</a:t>
            </a:r>
            <a:br>
              <a:rPr lang="es-ES" sz="4000" b="1" i="1" dirty="0">
                <a:solidFill>
                  <a:schemeClr val="accent2"/>
                </a:solidFill>
                <a:latin typeface="ADLaM Display" panose="02010000000000000000" pitchFamily="2" charset="0"/>
                <a:ea typeface="ADLaM Display" panose="02010000000000000000" pitchFamily="2" charset="0"/>
                <a:cs typeface="ADLaM Display" panose="02010000000000000000" pitchFamily="2" charset="0"/>
              </a:rPr>
            </a:br>
            <a:r>
              <a:rPr lang="es-ES" sz="4000" b="1" i="1" dirty="0">
                <a:solidFill>
                  <a:schemeClr val="accent2"/>
                </a:solidFill>
                <a:latin typeface="ADLaM Display" panose="02010000000000000000" pitchFamily="2" charset="0"/>
                <a:ea typeface="ADLaM Display" panose="02010000000000000000" pitchFamily="2" charset="0"/>
                <a:cs typeface="ADLaM Display" panose="02010000000000000000" pitchFamily="2" charset="0"/>
              </a:rPr>
              <a:t>interpersonales entre los miembros de la</a:t>
            </a:r>
            <a:br>
              <a:rPr lang="es-ES" sz="4000" b="1" i="1" dirty="0">
                <a:solidFill>
                  <a:schemeClr val="accent2"/>
                </a:solidFill>
                <a:latin typeface="ADLaM Display" panose="02010000000000000000" pitchFamily="2" charset="0"/>
                <a:ea typeface="ADLaM Display" panose="02010000000000000000" pitchFamily="2" charset="0"/>
                <a:cs typeface="ADLaM Display" panose="02010000000000000000" pitchFamily="2" charset="0"/>
              </a:rPr>
            </a:br>
            <a:r>
              <a:rPr lang="es-ES" sz="4000" b="1" i="1" dirty="0">
                <a:solidFill>
                  <a:schemeClr val="accent2"/>
                </a:solidFill>
                <a:latin typeface="ADLaM Display" panose="02010000000000000000" pitchFamily="2" charset="0"/>
                <a:ea typeface="ADLaM Display" panose="02010000000000000000" pitchFamily="2" charset="0"/>
                <a:cs typeface="ADLaM Display" panose="02010000000000000000" pitchFamily="2" charset="0"/>
              </a:rPr>
              <a:t>comunidad educativa</a:t>
            </a:r>
            <a:r>
              <a:rPr lang="es-ES" sz="4000" dirty="0">
                <a:solidFill>
                  <a:schemeClr val="accent2"/>
                </a:solidFill>
              </a:rPr>
              <a:t>.</a:t>
            </a:r>
            <a:br>
              <a:rPr lang="es-ES" sz="4000" dirty="0">
                <a:solidFill>
                  <a:schemeClr val="accent2"/>
                </a:solidFill>
              </a:rPr>
            </a:br>
            <a:br>
              <a:rPr lang="es-ES" sz="4000" dirty="0">
                <a:solidFill>
                  <a:schemeClr val="accent2"/>
                </a:solidFill>
              </a:rPr>
            </a:br>
            <a:endParaRPr lang="es-ES" sz="4000" dirty="0">
              <a:solidFill>
                <a:schemeClr val="accent2"/>
              </a:solidFill>
            </a:endParaRPr>
          </a:p>
        </p:txBody>
      </p:sp>
    </p:spTree>
    <p:extLst>
      <p:ext uri="{BB962C8B-B14F-4D97-AF65-F5344CB8AC3E}">
        <p14:creationId xmlns:p14="http://schemas.microsoft.com/office/powerpoint/2010/main" val="73075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563747-14C3-0E09-CE2F-E5A82AC24BD0}"/>
              </a:ext>
            </a:extLst>
          </p:cNvPr>
          <p:cNvSpPr>
            <a:spLocks noGrp="1"/>
          </p:cNvSpPr>
          <p:nvPr>
            <p:ph type="title"/>
          </p:nvPr>
        </p:nvSpPr>
        <p:spPr>
          <a:xfrm>
            <a:off x="684212" y="523784"/>
            <a:ext cx="10936658" cy="3453412"/>
          </a:xfrm>
        </p:spPr>
        <p:txBody>
          <a:bodyPr>
            <a:normAutofit/>
          </a:bodyPr>
          <a:lstStyle/>
          <a:p>
            <a:pPr>
              <a:lnSpc>
                <a:spcPct val="150000"/>
              </a:lnSpc>
            </a:pPr>
            <a:r>
              <a:rPr lang="es-ES" sz="2800" b="1" dirty="0">
                <a:solidFill>
                  <a:schemeClr val="accent2"/>
                </a:solidFill>
                <a:latin typeface="ADLaM Display" panose="02010000000000000000" pitchFamily="2" charset="0"/>
                <a:ea typeface="ADLaM Display" panose="02010000000000000000" pitchFamily="2" charset="0"/>
                <a:cs typeface="ADLaM Display" panose="02010000000000000000" pitchFamily="2" charset="0"/>
              </a:rPr>
              <a:t>Hablamos de las </a:t>
            </a:r>
            <a:r>
              <a:rPr lang="es-ES" sz="2800" b="1" dirty="0">
                <a:solidFill>
                  <a:schemeClr val="accent3"/>
                </a:solidFill>
                <a:latin typeface="ADLaM Display" panose="02010000000000000000" pitchFamily="2" charset="0"/>
                <a:ea typeface="ADLaM Display" panose="02010000000000000000" pitchFamily="2" charset="0"/>
                <a:cs typeface="ADLaM Display" panose="02010000000000000000" pitchFamily="2" charset="0"/>
              </a:rPr>
              <a:t>percepciones</a:t>
            </a:r>
            <a:r>
              <a:rPr lang="es-ES" sz="2800" b="1" dirty="0">
                <a:solidFill>
                  <a:schemeClr val="accent2"/>
                </a:solidFill>
                <a:latin typeface="ADLaM Display" panose="02010000000000000000" pitchFamily="2" charset="0"/>
                <a:ea typeface="ADLaM Display" panose="02010000000000000000" pitchFamily="2" charset="0"/>
                <a:cs typeface="ADLaM Display" panose="02010000000000000000" pitchFamily="2" charset="0"/>
              </a:rPr>
              <a:t> que tienen los actores educativos acerca de las relaciones interpersonales que se establecen en la institución escolar y del marco en el cual estas relaciones se generan.</a:t>
            </a:r>
          </a:p>
        </p:txBody>
      </p:sp>
    </p:spTree>
    <p:extLst>
      <p:ext uri="{BB962C8B-B14F-4D97-AF65-F5344CB8AC3E}">
        <p14:creationId xmlns:p14="http://schemas.microsoft.com/office/powerpoint/2010/main" val="1549074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8458501-DD9C-177F-56FB-12239DFE6570}"/>
              </a:ext>
            </a:extLst>
          </p:cNvPr>
          <p:cNvSpPr>
            <a:spLocks noGrp="1"/>
          </p:cNvSpPr>
          <p:nvPr>
            <p:ph type="subTitle" idx="1"/>
          </p:nvPr>
        </p:nvSpPr>
        <p:spPr>
          <a:xfrm>
            <a:off x="408373" y="479230"/>
            <a:ext cx="11292396" cy="6214533"/>
          </a:xfrm>
        </p:spPr>
        <p:txBody>
          <a:bodyPr>
            <a:normAutofit lnSpcReduction="10000"/>
          </a:bodyPr>
          <a:lstStyle/>
          <a:p>
            <a:pPr algn="ctr"/>
            <a:r>
              <a:rPr lang="es-AR" dirty="0">
                <a:solidFill>
                  <a:schemeClr val="accent3">
                    <a:lumMod val="75000"/>
                  </a:schemeClr>
                </a:solidFill>
                <a:latin typeface="ADLaM Display" panose="02010000000000000000" pitchFamily="2" charset="0"/>
                <a:ea typeface="ADLaM Display" panose="02010000000000000000" pitchFamily="2" charset="0"/>
                <a:cs typeface="ADLaM Display" panose="02010000000000000000" pitchFamily="2" charset="0"/>
              </a:rPr>
              <a:t>CLIMA INSTITUCIONAL</a:t>
            </a:r>
          </a:p>
          <a:p>
            <a:r>
              <a:rPr lang="es-ES" dirty="0">
                <a:solidFill>
                  <a:schemeClr val="accent3">
                    <a:lumMod val="75000"/>
                  </a:schemeClr>
                </a:solidFill>
                <a:latin typeface="ADLaM Display" panose="02010000000000000000" pitchFamily="2" charset="0"/>
                <a:ea typeface="ADLaM Display" panose="02010000000000000000" pitchFamily="2" charset="0"/>
                <a:cs typeface="ADLaM Display" panose="02010000000000000000" pitchFamily="2" charset="0"/>
              </a:rPr>
              <a:t>La Convención es una herramienta para favorecer el </a:t>
            </a:r>
            <a:r>
              <a:rPr lang="es-ES" b="1" dirty="0">
                <a:solidFill>
                  <a:schemeClr val="accent3">
                    <a:lumMod val="75000"/>
                  </a:schemeClr>
                </a:solidFill>
                <a:latin typeface="ADLaM Display" panose="02010000000000000000" pitchFamily="2" charset="0"/>
                <a:ea typeface="ADLaM Display" panose="02010000000000000000" pitchFamily="2" charset="0"/>
                <a:cs typeface="ADLaM Display" panose="02010000000000000000" pitchFamily="2" charset="0"/>
              </a:rPr>
              <a:t>buen clima </a:t>
            </a:r>
            <a:r>
              <a:rPr lang="es-ES" dirty="0">
                <a:solidFill>
                  <a:schemeClr val="accent3">
                    <a:lumMod val="75000"/>
                  </a:schemeClr>
                </a:solidFill>
                <a:latin typeface="ADLaM Display" panose="02010000000000000000" pitchFamily="2" charset="0"/>
                <a:ea typeface="ADLaM Display" panose="02010000000000000000" pitchFamily="2" charset="0"/>
                <a:cs typeface="ADLaM Display" panose="02010000000000000000" pitchFamily="2" charset="0"/>
              </a:rPr>
              <a:t>escolar en </a:t>
            </a:r>
            <a:r>
              <a:rPr lang="es-ES" b="1" dirty="0">
                <a:solidFill>
                  <a:schemeClr val="accent3">
                    <a:lumMod val="75000"/>
                  </a:schemeClr>
                </a:solidFill>
                <a:latin typeface="ADLaM Display" panose="02010000000000000000" pitchFamily="2" charset="0"/>
                <a:ea typeface="ADLaM Display" panose="02010000000000000000" pitchFamily="2" charset="0"/>
                <a:cs typeface="ADLaM Display" panose="02010000000000000000" pitchFamily="2" charset="0"/>
              </a:rPr>
              <a:t>cuatro niveles </a:t>
            </a:r>
            <a:r>
              <a:rPr lang="es-ES" dirty="0">
                <a:solidFill>
                  <a:schemeClr val="accent3">
                    <a:lumMod val="75000"/>
                  </a:schemeClr>
                </a:solidFill>
                <a:latin typeface="ADLaM Display" panose="02010000000000000000" pitchFamily="2" charset="0"/>
                <a:ea typeface="ADLaM Display" panose="02010000000000000000" pitchFamily="2" charset="0"/>
                <a:cs typeface="ADLaM Display" panose="02010000000000000000" pitchFamily="2" charset="0"/>
              </a:rPr>
              <a:t>diferentes (</a:t>
            </a:r>
            <a:r>
              <a:rPr lang="es-ES" dirty="0" err="1">
                <a:solidFill>
                  <a:schemeClr val="accent3">
                    <a:lumMod val="75000"/>
                  </a:schemeClr>
                </a:solidFill>
                <a:latin typeface="ADLaM Display" panose="02010000000000000000" pitchFamily="2" charset="0"/>
                <a:ea typeface="ADLaM Display" panose="02010000000000000000" pitchFamily="2" charset="0"/>
                <a:cs typeface="ADLaM Display" panose="02010000000000000000" pitchFamily="2" charset="0"/>
              </a:rPr>
              <a:t>Balsells</a:t>
            </a:r>
            <a:r>
              <a:rPr lang="es-ES" dirty="0">
                <a:solidFill>
                  <a:schemeClr val="accent3">
                    <a:lumMod val="75000"/>
                  </a:schemeClr>
                </a:solidFill>
                <a:latin typeface="ADLaM Display" panose="02010000000000000000" pitchFamily="2" charset="0"/>
                <a:ea typeface="ADLaM Display" panose="02010000000000000000" pitchFamily="2" charset="0"/>
                <a:cs typeface="ADLaM Display" panose="02010000000000000000" pitchFamily="2" charset="0"/>
              </a:rPr>
              <a:t>, </a:t>
            </a:r>
            <a:r>
              <a:rPr lang="es-ES" dirty="0" err="1">
                <a:solidFill>
                  <a:schemeClr val="accent3">
                    <a:lumMod val="75000"/>
                  </a:schemeClr>
                </a:solidFill>
                <a:latin typeface="ADLaM Display" panose="02010000000000000000" pitchFamily="2" charset="0"/>
                <a:ea typeface="ADLaM Display" panose="02010000000000000000" pitchFamily="2" charset="0"/>
                <a:cs typeface="ADLaM Display" panose="02010000000000000000" pitchFamily="2" charset="0"/>
              </a:rPr>
              <a:t>Coiduras</a:t>
            </a:r>
            <a:r>
              <a:rPr lang="es-ES" dirty="0">
                <a:solidFill>
                  <a:schemeClr val="accent3">
                    <a:lumMod val="75000"/>
                  </a:schemeClr>
                </a:solidFill>
                <a:latin typeface="ADLaM Display" panose="02010000000000000000" pitchFamily="2" charset="0"/>
                <a:ea typeface="ADLaM Display" panose="02010000000000000000" pitchFamily="2" charset="0"/>
                <a:cs typeface="ADLaM Display" panose="02010000000000000000" pitchFamily="2" charset="0"/>
              </a:rPr>
              <a:t>, </a:t>
            </a:r>
            <a:r>
              <a:rPr lang="es-ES" dirty="0" err="1">
                <a:solidFill>
                  <a:schemeClr val="accent3">
                    <a:lumMod val="75000"/>
                  </a:schemeClr>
                </a:solidFill>
                <a:latin typeface="ADLaM Display" panose="02010000000000000000" pitchFamily="2" charset="0"/>
                <a:ea typeface="ADLaM Display" panose="02010000000000000000" pitchFamily="2" charset="0"/>
                <a:cs typeface="ADLaM Display" panose="02010000000000000000" pitchFamily="2" charset="0"/>
              </a:rPr>
              <a:t>Alsinet</a:t>
            </a:r>
            <a:r>
              <a:rPr lang="es-ES" dirty="0">
                <a:solidFill>
                  <a:schemeClr val="accent3">
                    <a:lumMod val="75000"/>
                  </a:schemeClr>
                </a:solidFill>
                <a:latin typeface="ADLaM Display" panose="02010000000000000000" pitchFamily="2" charset="0"/>
                <a:ea typeface="ADLaM Display" panose="02010000000000000000" pitchFamily="2" charset="0"/>
                <a:cs typeface="ADLaM Display" panose="02010000000000000000" pitchFamily="2" charset="0"/>
              </a:rPr>
              <a:t> y Urrea, 2012):</a:t>
            </a:r>
          </a:p>
          <a:p>
            <a:endParaRPr lang="es-ES" dirty="0">
              <a:solidFill>
                <a:schemeClr val="accent3">
                  <a:lumMod val="75000"/>
                </a:schemeClr>
              </a:solidFill>
              <a:latin typeface="ADLaM Display" panose="02010000000000000000" pitchFamily="2" charset="0"/>
              <a:ea typeface="ADLaM Display" panose="02010000000000000000" pitchFamily="2" charset="0"/>
              <a:cs typeface="ADLaM Display" panose="02010000000000000000" pitchFamily="2" charset="0"/>
            </a:endParaRPr>
          </a:p>
          <a:p>
            <a:r>
              <a:rPr lang="es-ES" i="1" dirty="0">
                <a:solidFill>
                  <a:schemeClr val="accent3">
                    <a:lumMod val="75000"/>
                  </a:schemeClr>
                </a:solidFill>
                <a:latin typeface="ADLaM Display" panose="02010000000000000000" pitchFamily="2" charset="0"/>
                <a:ea typeface="ADLaM Display" panose="02010000000000000000" pitchFamily="2" charset="0"/>
                <a:cs typeface="ADLaM Display" panose="02010000000000000000" pitchFamily="2" charset="0"/>
              </a:rPr>
              <a:t>1. El bienestar de los niños y niñas y JÓVENES.</a:t>
            </a:r>
          </a:p>
          <a:p>
            <a:pPr marL="342900" indent="-342900">
              <a:buAutoNum type="arabicPeriod"/>
            </a:pPr>
            <a:endParaRPr lang="es-ES" i="1" dirty="0">
              <a:solidFill>
                <a:schemeClr val="accent3">
                  <a:lumMod val="75000"/>
                </a:schemeClr>
              </a:solidFill>
              <a:latin typeface="ADLaM Display" panose="02010000000000000000" pitchFamily="2" charset="0"/>
              <a:ea typeface="ADLaM Display" panose="02010000000000000000" pitchFamily="2" charset="0"/>
              <a:cs typeface="ADLaM Display" panose="02010000000000000000" pitchFamily="2" charset="0"/>
            </a:endParaRPr>
          </a:p>
          <a:p>
            <a:r>
              <a:rPr lang="es-ES" i="1" dirty="0">
                <a:solidFill>
                  <a:schemeClr val="accent3">
                    <a:lumMod val="75000"/>
                  </a:schemeClr>
                </a:solidFill>
                <a:latin typeface="ADLaM Display" panose="02010000000000000000" pitchFamily="2" charset="0"/>
                <a:ea typeface="ADLaM Display" panose="02010000000000000000" pitchFamily="2" charset="0"/>
                <a:cs typeface="ADLaM Display" panose="02010000000000000000" pitchFamily="2" charset="0"/>
              </a:rPr>
              <a:t>2. El aula, como espacio común de convivencia donde se comparte la mayor parte del tiempo con el grupo y se establecen los vínculos entre iguales.</a:t>
            </a:r>
          </a:p>
          <a:p>
            <a:endParaRPr lang="es-ES" i="1" dirty="0">
              <a:solidFill>
                <a:schemeClr val="accent3">
                  <a:lumMod val="75000"/>
                </a:schemeClr>
              </a:solidFill>
              <a:latin typeface="ADLaM Display" panose="02010000000000000000" pitchFamily="2" charset="0"/>
              <a:ea typeface="ADLaM Display" panose="02010000000000000000" pitchFamily="2" charset="0"/>
              <a:cs typeface="ADLaM Display" panose="02010000000000000000" pitchFamily="2" charset="0"/>
            </a:endParaRPr>
          </a:p>
          <a:p>
            <a:r>
              <a:rPr lang="es-ES" i="1" dirty="0">
                <a:solidFill>
                  <a:schemeClr val="accent3">
                    <a:lumMod val="75000"/>
                  </a:schemeClr>
                </a:solidFill>
                <a:latin typeface="ADLaM Display" panose="02010000000000000000" pitchFamily="2" charset="0"/>
                <a:ea typeface="ADLaM Display" panose="02010000000000000000" pitchFamily="2" charset="0"/>
                <a:cs typeface="ADLaM Display" panose="02010000000000000000" pitchFamily="2" charset="0"/>
              </a:rPr>
              <a:t>3. El centro escolar, como representación social y comunitaria.</a:t>
            </a:r>
          </a:p>
          <a:p>
            <a:endParaRPr lang="es-ES" i="1" dirty="0">
              <a:solidFill>
                <a:schemeClr val="accent3">
                  <a:lumMod val="75000"/>
                </a:schemeClr>
              </a:solidFill>
              <a:latin typeface="ADLaM Display" panose="02010000000000000000" pitchFamily="2" charset="0"/>
              <a:ea typeface="ADLaM Display" panose="02010000000000000000" pitchFamily="2" charset="0"/>
              <a:cs typeface="ADLaM Display" panose="02010000000000000000" pitchFamily="2" charset="0"/>
            </a:endParaRPr>
          </a:p>
          <a:p>
            <a:r>
              <a:rPr lang="es-ES" i="1" dirty="0">
                <a:solidFill>
                  <a:schemeClr val="accent3">
                    <a:lumMod val="75000"/>
                  </a:schemeClr>
                </a:solidFill>
                <a:latin typeface="ADLaM Display" panose="02010000000000000000" pitchFamily="2" charset="0"/>
                <a:ea typeface="ADLaM Display" panose="02010000000000000000" pitchFamily="2" charset="0"/>
                <a:cs typeface="ADLaM Display" panose="02010000000000000000" pitchFamily="2" charset="0"/>
              </a:rPr>
              <a:t>4. El entorno, en el que se crean espacios de participación.</a:t>
            </a:r>
          </a:p>
        </p:txBody>
      </p:sp>
    </p:spTree>
    <p:extLst>
      <p:ext uri="{BB962C8B-B14F-4D97-AF65-F5344CB8AC3E}">
        <p14:creationId xmlns:p14="http://schemas.microsoft.com/office/powerpoint/2010/main" val="366176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84C72CAB-3478-C5B0-FDE7-6B6F205FB4C0}"/>
              </a:ext>
            </a:extLst>
          </p:cNvPr>
          <p:cNvSpPr txBox="1"/>
          <p:nvPr/>
        </p:nvSpPr>
        <p:spPr>
          <a:xfrm>
            <a:off x="772358" y="5837054"/>
            <a:ext cx="11265762" cy="461665"/>
          </a:xfrm>
          <a:prstGeom prst="rect">
            <a:avLst/>
          </a:prstGeom>
          <a:noFill/>
        </p:spPr>
        <p:txBody>
          <a:bodyPr wrap="square">
            <a:spAutoFit/>
          </a:bodyPr>
          <a:lstStyle/>
          <a:p>
            <a:pPr algn="l"/>
            <a:r>
              <a:rPr lang="es-ES" sz="1200" b="1" i="0" u="none" strike="noStrike" baseline="0" dirty="0">
                <a:latin typeface="Univers-CondensedBold"/>
              </a:rPr>
              <a:t>1. </a:t>
            </a:r>
            <a:r>
              <a:rPr lang="es-ES" sz="1200" b="0" i="0" u="none" strike="noStrike" baseline="0" dirty="0">
                <a:latin typeface="Univers-CondensedLight"/>
              </a:rPr>
              <a:t>Estudios sobre el clima escolar: Blaya, </a:t>
            </a:r>
            <a:r>
              <a:rPr lang="es-ES" sz="1200" b="0" i="0" u="none" strike="noStrike" baseline="0" dirty="0" err="1">
                <a:latin typeface="Univers-CondensedLight"/>
              </a:rPr>
              <a:t>Debarbieux</a:t>
            </a:r>
            <a:r>
              <a:rPr lang="es-ES" sz="1200" b="0" i="0" u="none" strike="noStrike" baseline="0" dirty="0">
                <a:latin typeface="Univers-CondensedLight"/>
              </a:rPr>
              <a:t>, del Rey y Ortega (2005); Cornejo y Redondo (2001); Cummings (2000); Darling-</a:t>
            </a:r>
            <a:r>
              <a:rPr lang="es-ES" sz="1200" b="0" i="0" u="none" strike="noStrike" baseline="0" dirty="0" err="1">
                <a:latin typeface="Univers-CondensedLight"/>
              </a:rPr>
              <a:t>Hammond</a:t>
            </a:r>
            <a:r>
              <a:rPr lang="es-ES" sz="1200" b="0" i="0" u="none" strike="noStrike" baseline="0" dirty="0">
                <a:latin typeface="Univers-CondensedLight"/>
              </a:rPr>
              <a:t> (2001); Fernández Díaz, (1994); Hargreaves, </a:t>
            </a:r>
            <a:r>
              <a:rPr lang="es-ES" sz="1200" b="0" i="0" u="none" strike="noStrike" baseline="0" dirty="0" err="1">
                <a:latin typeface="Univers-CondensedLight"/>
              </a:rPr>
              <a:t>Erl</a:t>
            </a:r>
            <a:r>
              <a:rPr lang="es-ES" sz="1200" b="0" i="0" u="none" strike="noStrike" baseline="0" dirty="0">
                <a:latin typeface="Univers-CondensedLight"/>
              </a:rPr>
              <a:t> y Ryan (1998); Hernández y Sancho (2004); Payne (1998); </a:t>
            </a:r>
            <a:r>
              <a:rPr lang="es-ES" sz="1200" b="0" i="0" u="none" strike="noStrike" baseline="0" dirty="0" err="1">
                <a:latin typeface="Univers-CondensedLight"/>
              </a:rPr>
              <a:t>Stoll</a:t>
            </a:r>
            <a:r>
              <a:rPr lang="es-ES" sz="1200" b="0" i="0" u="none" strike="noStrike" baseline="0" dirty="0">
                <a:latin typeface="Univers-CondensedLight"/>
              </a:rPr>
              <a:t> y </a:t>
            </a:r>
            <a:r>
              <a:rPr lang="es-ES" sz="1200" b="0" i="0" u="none" strike="noStrike" baseline="0" dirty="0" err="1">
                <a:latin typeface="Univers-CondensedLight"/>
              </a:rPr>
              <a:t>Fink</a:t>
            </a:r>
            <a:r>
              <a:rPr lang="es-ES" sz="1200" b="0" i="0" u="none" strike="noStrike" baseline="0" dirty="0">
                <a:latin typeface="Univers-CondensedLight"/>
              </a:rPr>
              <a:t> (1999); Tomlinson (2001).</a:t>
            </a:r>
            <a:endParaRPr lang="es-ES" sz="1200" dirty="0"/>
          </a:p>
        </p:txBody>
      </p:sp>
      <p:pic>
        <p:nvPicPr>
          <p:cNvPr id="13" name="Marcador de contenido 12">
            <a:extLst>
              <a:ext uri="{FF2B5EF4-FFF2-40B4-BE49-F238E27FC236}">
                <a16:creationId xmlns:a16="http://schemas.microsoft.com/office/drawing/2014/main" id="{C51A4730-1A2F-E233-A343-7524ADEC8080}"/>
              </a:ext>
            </a:extLst>
          </p:cNvPr>
          <p:cNvPicPr>
            <a:picLocks noGrp="1" noChangeAspect="1"/>
          </p:cNvPicPr>
          <p:nvPr>
            <p:ph idx="1"/>
          </p:nvPr>
        </p:nvPicPr>
        <p:blipFill>
          <a:blip r:embed="rId2"/>
          <a:stretch>
            <a:fillRect/>
          </a:stretch>
        </p:blipFill>
        <p:spPr>
          <a:xfrm>
            <a:off x="2196525" y="985129"/>
            <a:ext cx="8072339" cy="4022725"/>
          </a:xfrm>
        </p:spPr>
      </p:pic>
      <p:pic>
        <p:nvPicPr>
          <p:cNvPr id="3074" name="Picture 2">
            <a:extLst>
              <a:ext uri="{FF2B5EF4-FFF2-40B4-BE49-F238E27FC236}">
                <a16:creationId xmlns:a16="http://schemas.microsoft.com/office/drawing/2014/main" id="{9EE645CC-0792-BB92-6548-1AF4B375B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25" y="139835"/>
            <a:ext cx="1309040" cy="130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305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702F28-A194-A3FC-BC2D-DFAE8A22ABD8}"/>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8C4DA8BB-6697-BDBC-D08C-7B2DD8534D8A}"/>
              </a:ext>
            </a:extLst>
          </p:cNvPr>
          <p:cNvSpPr>
            <a:spLocks noGrp="1"/>
          </p:cNvSpPr>
          <p:nvPr>
            <p:ph idx="1"/>
          </p:nvPr>
        </p:nvSpPr>
        <p:spPr/>
        <p:txBody>
          <a:bodyPr>
            <a:normAutofit/>
          </a:bodyPr>
          <a:lstStyle/>
          <a:p>
            <a:r>
              <a:rPr lang="es-ES" sz="2000" dirty="0">
                <a:solidFill>
                  <a:schemeClr val="tx2"/>
                </a:solidFill>
              </a:rPr>
              <a:t>En este sentido, recuperando la definición que propone la Organización Mundial de la Salud (OMS) en relación con la salud, entendida como </a:t>
            </a:r>
            <a:r>
              <a:rPr lang="es-ES" sz="2000" b="1" i="1" dirty="0">
                <a:solidFill>
                  <a:schemeClr val="tx2"/>
                </a:solidFill>
              </a:rPr>
              <a:t>“un estado de completo bienestar físico, mental y social, y no solamente la ausencia de afecciones o enfermedades</a:t>
            </a:r>
            <a:r>
              <a:rPr lang="es-ES" sz="2000" dirty="0">
                <a:solidFill>
                  <a:schemeClr val="tx2"/>
                </a:solidFill>
              </a:rPr>
              <a:t>” (1946), se visibiliza un cambio de paradigma que ya no se centra en la enfermedad sino en la </a:t>
            </a:r>
            <a:r>
              <a:rPr lang="es-ES" sz="2000" b="1" dirty="0">
                <a:solidFill>
                  <a:schemeClr val="tx2"/>
                </a:solidFill>
              </a:rPr>
              <a:t>necesidad de generar acciones positivas que garanticen la salud y el bienestar</a:t>
            </a:r>
          </a:p>
        </p:txBody>
      </p:sp>
    </p:spTree>
    <p:extLst>
      <p:ext uri="{BB962C8B-B14F-4D97-AF65-F5344CB8AC3E}">
        <p14:creationId xmlns:p14="http://schemas.microsoft.com/office/powerpoint/2010/main" val="1032438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3EFCB4C-6AFB-86DE-A8BA-00D5B375BB44}"/>
              </a:ext>
            </a:extLst>
          </p:cNvPr>
          <p:cNvSpPr>
            <a:spLocks noGrp="1"/>
          </p:cNvSpPr>
          <p:nvPr>
            <p:ph idx="1"/>
          </p:nvPr>
        </p:nvSpPr>
        <p:spPr>
          <a:xfrm>
            <a:off x="390617" y="958788"/>
            <a:ext cx="11105965" cy="4910306"/>
          </a:xfrm>
        </p:spPr>
        <p:txBody>
          <a:bodyPr/>
          <a:lstStyle/>
          <a:p>
            <a:pPr algn="ctr"/>
            <a:endParaRPr lang="es-AR" b="1" dirty="0"/>
          </a:p>
          <a:p>
            <a:pPr algn="ctr"/>
            <a:endParaRPr lang="es-AR" b="1" dirty="0"/>
          </a:p>
          <a:p>
            <a:pPr algn="ctr"/>
            <a:endParaRPr lang="es-AR" b="1" dirty="0"/>
          </a:p>
          <a:p>
            <a:pPr algn="ctr"/>
            <a:r>
              <a:rPr lang="es-AR" sz="2800" b="1" dirty="0"/>
              <a:t>¿POR QUÉ ESTAMOS HABLANDO DE BIENESTAR Y CONVIVENCIA?</a:t>
            </a:r>
            <a:endParaRPr lang="es-ES" sz="2800" b="1" dirty="0"/>
          </a:p>
        </p:txBody>
      </p:sp>
    </p:spTree>
    <p:extLst>
      <p:ext uri="{BB962C8B-B14F-4D97-AF65-F5344CB8AC3E}">
        <p14:creationId xmlns:p14="http://schemas.microsoft.com/office/powerpoint/2010/main" val="3951316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2020B61-C495-6B8F-FD9D-DD8D1ACF44BF}"/>
              </a:ext>
            </a:extLst>
          </p:cNvPr>
          <p:cNvSpPr>
            <a:spLocks noGrp="1"/>
          </p:cNvSpPr>
          <p:nvPr>
            <p:ph idx="1"/>
          </p:nvPr>
        </p:nvSpPr>
        <p:spPr>
          <a:xfrm>
            <a:off x="363985" y="488272"/>
            <a:ext cx="11594236" cy="6081204"/>
          </a:xfrm>
        </p:spPr>
        <p:txBody>
          <a:bodyPr>
            <a:normAutofit/>
          </a:bodyPr>
          <a:lstStyle/>
          <a:p>
            <a:pPr marL="0" indent="0">
              <a:buNone/>
            </a:pPr>
            <a:r>
              <a:rPr lang="es-ES" sz="2600" b="1" i="1" dirty="0">
                <a:solidFill>
                  <a:schemeClr val="accent2">
                    <a:lumMod val="50000"/>
                  </a:schemeClr>
                </a:solidFill>
              </a:rPr>
              <a:t>¿Por dónde pasan los problemas?</a:t>
            </a:r>
          </a:p>
          <a:p>
            <a:r>
              <a:rPr lang="es-ES" b="1" i="1" dirty="0">
                <a:solidFill>
                  <a:schemeClr val="accent2">
                    <a:lumMod val="50000"/>
                  </a:schemeClr>
                </a:solidFill>
                <a:latin typeface="ADLaM Display" panose="02010000000000000000" pitchFamily="2" charset="0"/>
                <a:ea typeface="ADLaM Display" panose="02010000000000000000" pitchFamily="2" charset="0"/>
                <a:cs typeface="ADLaM Display" panose="02010000000000000000" pitchFamily="2" charset="0"/>
              </a:rPr>
              <a:t>La mitad de quienes se desempeñan en </a:t>
            </a:r>
            <a:r>
              <a:rPr lang="es-ES" b="1" i="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cargos directivos </a:t>
            </a:r>
            <a:r>
              <a:rPr lang="es-ES" b="1" i="1" dirty="0">
                <a:solidFill>
                  <a:schemeClr val="accent2">
                    <a:lumMod val="50000"/>
                  </a:schemeClr>
                </a:solidFill>
                <a:latin typeface="ADLaM Display" panose="02010000000000000000" pitchFamily="2" charset="0"/>
                <a:ea typeface="ADLaM Display" panose="02010000000000000000" pitchFamily="2" charset="0"/>
                <a:cs typeface="ADLaM Display" panose="02010000000000000000" pitchFamily="2" charset="0"/>
              </a:rPr>
              <a:t>señalan </a:t>
            </a:r>
            <a:r>
              <a:rPr lang="es-ES" b="1" i="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lo administrativo </a:t>
            </a:r>
            <a:r>
              <a:rPr lang="es-ES" b="1" i="1" dirty="0">
                <a:solidFill>
                  <a:schemeClr val="accent2">
                    <a:lumMod val="50000"/>
                  </a:schemeClr>
                </a:solidFill>
                <a:latin typeface="ADLaM Display" panose="02010000000000000000" pitchFamily="2" charset="0"/>
                <a:ea typeface="ADLaM Display" panose="02010000000000000000" pitchFamily="2" charset="0"/>
                <a:cs typeface="ADLaM Display" panose="02010000000000000000" pitchFamily="2" charset="0"/>
              </a:rPr>
              <a:t>como fuente de su malestar. Ello debe leerse en clave laboral, lo que produce malestar en y con el trabajo, tanto como en clave pedagógica, ya que se reconoce que la atención a las demandas de las políticas educativas y la función de acompañamiento a los equipos docentes se encuentra debilitada frente a exigencias de atender lo administrativo. </a:t>
            </a:r>
          </a:p>
          <a:p>
            <a:endParaRPr lang="es-ES" b="1" i="1" dirty="0">
              <a:solidFill>
                <a:schemeClr val="accent2">
                  <a:lumMod val="50000"/>
                </a:schemeClr>
              </a:solidFill>
              <a:latin typeface="ADLaM Display" panose="02010000000000000000" pitchFamily="2" charset="0"/>
              <a:ea typeface="ADLaM Display" panose="02010000000000000000" pitchFamily="2" charset="0"/>
              <a:cs typeface="ADLaM Display" panose="02010000000000000000" pitchFamily="2" charset="0"/>
            </a:endParaRPr>
          </a:p>
          <a:p>
            <a:r>
              <a:rPr lang="es-ES" b="1" i="1" dirty="0">
                <a:solidFill>
                  <a:schemeClr val="accent2">
                    <a:lumMod val="50000"/>
                  </a:schemeClr>
                </a:solidFill>
                <a:latin typeface="ADLaM Display" panose="02010000000000000000" pitchFamily="2" charset="0"/>
                <a:ea typeface="ADLaM Display" panose="02010000000000000000" pitchFamily="2" charset="0"/>
                <a:cs typeface="ADLaM Display" panose="02010000000000000000" pitchFamily="2" charset="0"/>
              </a:rPr>
              <a:t>En la Educación Secundaria, </a:t>
            </a:r>
            <a:r>
              <a:rPr lang="es-ES" b="1" i="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las y los docentes asumen una mayor fragmentación laboral e institucional y sufren una mayor intensificación de su trabajo. </a:t>
            </a:r>
          </a:p>
          <a:p>
            <a:r>
              <a:rPr lang="es-ES" b="1" i="1" dirty="0">
                <a:solidFill>
                  <a:schemeClr val="accent2">
                    <a:lumMod val="50000"/>
                  </a:schemeClr>
                </a:solidFill>
                <a:latin typeface="ADLaM Display" panose="02010000000000000000" pitchFamily="2" charset="0"/>
                <a:ea typeface="ADLaM Display" panose="02010000000000000000" pitchFamily="2" charset="0"/>
                <a:cs typeface="ADLaM Display" panose="02010000000000000000" pitchFamily="2" charset="0"/>
              </a:rPr>
              <a:t>En este nivel se centra la carga </a:t>
            </a:r>
            <a:r>
              <a:rPr lang="es-ES" b="1" i="1" u="sng" dirty="0">
                <a:solidFill>
                  <a:schemeClr val="accent2">
                    <a:lumMod val="50000"/>
                  </a:schemeClr>
                </a:solidFill>
                <a:latin typeface="ADLaM Display" panose="02010000000000000000" pitchFamily="2" charset="0"/>
                <a:ea typeface="ADLaM Display" panose="02010000000000000000" pitchFamily="2" charset="0"/>
                <a:cs typeface="ADLaM Display" panose="02010000000000000000" pitchFamily="2" charset="0"/>
              </a:rPr>
              <a:t> </a:t>
            </a:r>
            <a:r>
              <a:rPr lang="es-ES" b="1" i="1" u="sng"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en mayor proporción, en demandas </a:t>
            </a:r>
            <a:r>
              <a:rPr lang="es-ES" b="1" i="1"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pedagógicas de las políticas educativas.</a:t>
            </a:r>
            <a:r>
              <a:rPr lang="es-ES" b="1" i="1" dirty="0">
                <a:solidFill>
                  <a:schemeClr val="accent4"/>
                </a:solidFill>
                <a:latin typeface="ADLaM Display" panose="02010000000000000000" pitchFamily="2" charset="0"/>
                <a:ea typeface="ADLaM Display" panose="02010000000000000000" pitchFamily="2" charset="0"/>
                <a:cs typeface="ADLaM Display" panose="02010000000000000000" pitchFamily="2" charset="0"/>
              </a:rPr>
              <a:t> </a:t>
            </a:r>
            <a:r>
              <a:rPr lang="es-ES" b="1" i="1" dirty="0">
                <a:solidFill>
                  <a:schemeClr val="accent2">
                    <a:lumMod val="50000"/>
                  </a:schemeClr>
                </a:solidFill>
                <a:latin typeface="ADLaM Display" panose="02010000000000000000" pitchFamily="2" charset="0"/>
                <a:ea typeface="ADLaM Display" panose="02010000000000000000" pitchFamily="2" charset="0"/>
                <a:cs typeface="ADLaM Display" panose="02010000000000000000" pitchFamily="2" charset="0"/>
              </a:rPr>
              <a:t>Durante los últimos cinco años, con la intención de mejorar los desempeños escolares y fortalecer las trayectorias de escolarización de las y los estudiantes, las políticas se han caracterizado por alterar e inestabilizar con fuerza los modos de organizar la enseñanza y evaluar,  que ha promovido el trabajo por proyectos escolares. </a:t>
            </a:r>
          </a:p>
        </p:txBody>
      </p:sp>
    </p:spTree>
    <p:extLst>
      <p:ext uri="{BB962C8B-B14F-4D97-AF65-F5344CB8AC3E}">
        <p14:creationId xmlns:p14="http://schemas.microsoft.com/office/powerpoint/2010/main" val="3278851473"/>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1811</TotalTime>
  <Words>1423</Words>
  <Application>Microsoft Office PowerPoint</Application>
  <PresentationFormat>Panorámica</PresentationFormat>
  <Paragraphs>134</Paragraphs>
  <Slides>23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23</vt:i4>
      </vt:variant>
    </vt:vector>
  </HeadingPairs>
  <TitlesOfParts>
    <vt:vector size="31" baseType="lpstr">
      <vt:lpstr>Abadi</vt:lpstr>
      <vt:lpstr>ADLaM Display</vt:lpstr>
      <vt:lpstr>Calibri</vt:lpstr>
      <vt:lpstr>Calibri Light</vt:lpstr>
      <vt:lpstr>Univers-CondensedBold</vt:lpstr>
      <vt:lpstr>Univers-CondensedLight</vt:lpstr>
      <vt:lpstr>Wingdings</vt:lpstr>
      <vt:lpstr>Retrospección</vt:lpstr>
      <vt:lpstr>BIENESTAR EDUCATIVO</vt:lpstr>
      <vt:lpstr>El programa de Educación en Derechos de UNICEF Comité Español se fundamenta en principios entorno a cuatro ámbitos clave interdependientes en los que debe incidirse en los centros educativos:  El  conocimiento de los derechos de infancia y la ciudadanía global, la protección de la infancia, la participación infantil y el clima escolar. Se busca generar un clima escolar que favorezca la incorporación de los valores reconocidos en la Convención de los Derechos del Niño (CDN) en la organización escolar de los centros de educación infantil, primaria y secundaria.  </vt:lpstr>
      <vt:lpstr>El clima escolar es el ambiente de la escuela, determinado por las relaciones interpersonales entre los miembros de la comunidad educativa.  </vt:lpstr>
      <vt:lpstr>Hablamos de las percepciones que tienen los actores educativos acerca de las relaciones interpersonales que se establecen en la institución escolar y del marco en el cual estas relaciones se generan.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Fatiga de la compasión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BIENESTAR EDUCATIVO</dc:title>
  <dc:creator>Nilver Raúl Padilla</dc:creator>
  <cp:lastModifiedBy>ana cavagnero</cp:lastModifiedBy>
  <cp:revision>76</cp:revision>
  <dcterms:created xsi:type="dcterms:W3CDTF">2025-09-18T14:32:47Z</dcterms:created>
  <dcterms:modified xsi:type="dcterms:W3CDTF">2025-09-25T03:06:05Z</dcterms:modified>
</cp:coreProperties>
</file>