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5" r:id="rId1"/>
  </p:sldMasterIdLst>
  <p:notesMasterIdLst>
    <p:notesMasterId r:id="rId18"/>
  </p:notesMasterIdLst>
  <p:sldIdLst>
    <p:sldId id="256" r:id="rId2"/>
    <p:sldId id="261" r:id="rId3"/>
    <p:sldId id="260" r:id="rId4"/>
    <p:sldId id="259" r:id="rId5"/>
    <p:sldId id="280" r:id="rId6"/>
    <p:sldId id="302" r:id="rId7"/>
    <p:sldId id="304" r:id="rId8"/>
    <p:sldId id="303" r:id="rId9"/>
    <p:sldId id="305" r:id="rId10"/>
    <p:sldId id="262" r:id="rId11"/>
    <p:sldId id="306" r:id="rId12"/>
    <p:sldId id="308" r:id="rId13"/>
    <p:sldId id="309" r:id="rId14"/>
    <p:sldId id="310" r:id="rId15"/>
    <p:sldId id="311" r:id="rId16"/>
    <p:sldId id="312" r:id="rId17"/>
  </p:sldIdLst>
  <p:sldSz cx="9144000" cy="5143500" type="screen16x9"/>
  <p:notesSz cx="6858000" cy="9144000"/>
  <p:embeddedFontLst>
    <p:embeddedFont>
      <p:font typeface="Archivo" panose="020B0604020202020204" charset="0"/>
      <p:regular r:id="rId19"/>
      <p:bold r:id="rId20"/>
      <p:italic r:id="rId21"/>
      <p:boldItalic r:id="rId22"/>
    </p:embeddedFont>
    <p:embeddedFont>
      <p:font typeface="Archivo Black" panose="020B0604020202020204" charset="0"/>
      <p:bold r:id="rId23"/>
      <p:boldItalic r:id="rId24"/>
    </p:embeddedFont>
    <p:embeddedFont>
      <p:font typeface="Manrope" panose="020B0604020202020204" charset="0"/>
      <p:regular r:id="rId25"/>
      <p:bold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Sección predeterminada" id="{D6738260-EAAC-4DCA-8B78-A72BC340BF47}">
          <p14:sldIdLst>
            <p14:sldId id="256"/>
            <p14:sldId id="261"/>
            <p14:sldId id="260"/>
            <p14:sldId id="259"/>
            <p14:sldId id="280"/>
            <p14:sldId id="302"/>
            <p14:sldId id="304"/>
            <p14:sldId id="303"/>
            <p14:sldId id="305"/>
            <p14:sldId id="262"/>
            <p14:sldId id="306"/>
            <p14:sldId id="308"/>
            <p14:sldId id="309"/>
            <p14:sldId id="310"/>
            <p14:sldId id="311"/>
            <p14:sldId id="31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E288AB-2034-426F-8383-7859256F3EF2}">
  <a:tblStyle styleId="{69E288AB-2034-426F-8383-7859256F3E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snapToGrid="0">
      <p:cViewPr varScale="1">
        <p:scale>
          <a:sx n="105" d="100"/>
          <a:sy n="105" d="100"/>
        </p:scale>
        <p:origin x="4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2" name="Google Shape;452;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1dfe0b786a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1dfe0b786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g54ff9c4cb4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3" name="Google Shape;513;g54ff9c4cb4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7"/>
        <p:cNvGrpSpPr/>
        <p:nvPr/>
      </p:nvGrpSpPr>
      <p:grpSpPr>
        <a:xfrm>
          <a:off x="0" y="0"/>
          <a:ext cx="0" cy="0"/>
          <a:chOff x="0" y="0"/>
          <a:chExt cx="0" cy="0"/>
        </a:xfrm>
      </p:grpSpPr>
      <p:sp>
        <p:nvSpPr>
          <p:cNvPr id="1028" name="Google Shape;1028;gec9722e163_0_2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9" name="Google Shape;1029;gec9722e163_0_2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91905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59889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3718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
        <p:cNvGrpSpPr/>
        <p:nvPr/>
      </p:nvGrpSpPr>
      <p:grpSpPr>
        <a:xfrm>
          <a:off x="0" y="0"/>
          <a:ext cx="0" cy="0"/>
          <a:chOff x="0" y="0"/>
          <a:chExt cx="0" cy="0"/>
        </a:xfrm>
      </p:grpSpPr>
      <p:sp>
        <p:nvSpPr>
          <p:cNvPr id="544" name="Google Shape;544;gec9722e163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5" name="Google Shape;545;gec9722e163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13225" y="539500"/>
            <a:ext cx="4807500" cy="2004000"/>
          </a:xfrm>
          <a:prstGeom prst="rect">
            <a:avLst/>
          </a:prstGeom>
        </p:spPr>
        <p:txBody>
          <a:bodyPr spcFirstLastPara="1" wrap="square" lIns="91425" tIns="91425" rIns="91425" bIns="91425" anchor="ctr" anchorCtr="0">
            <a:noAutofit/>
          </a:bodyPr>
          <a:lstStyle>
            <a:lvl1pPr lvl="0" rtl="0">
              <a:spcBef>
                <a:spcPts val="0"/>
              </a:spcBef>
              <a:spcAft>
                <a:spcPts val="0"/>
              </a:spcAft>
              <a:buSzPts val="5000"/>
              <a:buNone/>
              <a:defRPr sz="3800"/>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10" name="Google Shape;10;p2"/>
          <p:cNvSpPr txBox="1">
            <a:spLocks noGrp="1"/>
          </p:cNvSpPr>
          <p:nvPr>
            <p:ph type="subTitle" idx="1"/>
          </p:nvPr>
        </p:nvSpPr>
        <p:spPr>
          <a:xfrm>
            <a:off x="713225" y="2733950"/>
            <a:ext cx="2237400" cy="633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1600">
                <a:latin typeface="Manrope"/>
                <a:ea typeface="Manrope"/>
                <a:cs typeface="Manrope"/>
                <a:sym typeface="Manrope"/>
              </a:defRPr>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11" name="Google Shape;11;p2"/>
          <p:cNvSpPr>
            <a:spLocks noGrp="1"/>
          </p:cNvSpPr>
          <p:nvPr>
            <p:ph type="pic" idx="2"/>
          </p:nvPr>
        </p:nvSpPr>
        <p:spPr>
          <a:xfrm>
            <a:off x="5654925" y="1312525"/>
            <a:ext cx="2852100" cy="2852100"/>
          </a:xfrm>
          <a:prstGeom prst="ellipse">
            <a:avLst/>
          </a:prstGeom>
          <a:noFill/>
          <a:ln w="76200" cap="flat" cmpd="sng">
            <a:solidFill>
              <a:schemeClr val="lt1"/>
            </a:solidFill>
            <a:prstDash val="solid"/>
            <a:round/>
            <a:headEnd type="none" w="sm" len="sm"/>
            <a:tailEnd type="none" w="sm" len="sm"/>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
        <p:cNvGrpSpPr/>
        <p:nvPr/>
      </p:nvGrpSpPr>
      <p:grpSpPr>
        <a:xfrm>
          <a:off x="0" y="0"/>
          <a:ext cx="0" cy="0"/>
          <a:chOff x="0" y="0"/>
          <a:chExt cx="0" cy="0"/>
        </a:xfrm>
      </p:grpSpPr>
      <p:sp>
        <p:nvSpPr>
          <p:cNvPr id="13" name="Google Shape;13;p3"/>
          <p:cNvSpPr txBox="1">
            <a:spLocks noGrp="1"/>
          </p:cNvSpPr>
          <p:nvPr>
            <p:ph type="title"/>
          </p:nvPr>
        </p:nvSpPr>
        <p:spPr>
          <a:xfrm>
            <a:off x="733575" y="1967900"/>
            <a:ext cx="4410900" cy="13668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4" name="Google Shape;14;p3"/>
          <p:cNvSpPr txBox="1">
            <a:spLocks noGrp="1"/>
          </p:cNvSpPr>
          <p:nvPr>
            <p:ph type="title" idx="2" hasCustomPrompt="1"/>
          </p:nvPr>
        </p:nvSpPr>
        <p:spPr>
          <a:xfrm>
            <a:off x="789425" y="539500"/>
            <a:ext cx="1046700" cy="13353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6000"/>
              <a:buNone/>
              <a:defRPr sz="4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 name="Google Shape;15;p3"/>
          <p:cNvSpPr txBox="1">
            <a:spLocks noGrp="1"/>
          </p:cNvSpPr>
          <p:nvPr>
            <p:ph type="subTitle" idx="1"/>
          </p:nvPr>
        </p:nvSpPr>
        <p:spPr>
          <a:xfrm>
            <a:off x="733575" y="3376700"/>
            <a:ext cx="2770800" cy="711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 name="Google Shape;16;p3"/>
          <p:cNvSpPr>
            <a:spLocks noGrp="1"/>
          </p:cNvSpPr>
          <p:nvPr>
            <p:ph type="pic" idx="3"/>
          </p:nvPr>
        </p:nvSpPr>
        <p:spPr>
          <a:xfrm>
            <a:off x="5397500" y="1055100"/>
            <a:ext cx="3033300" cy="3033300"/>
          </a:xfrm>
          <a:prstGeom prst="ellipse">
            <a:avLst/>
          </a:prstGeom>
          <a:noFill/>
          <a:ln w="38100" cap="flat" cmpd="sng">
            <a:solidFill>
              <a:schemeClr val="lt1"/>
            </a:solidFill>
            <a:prstDash val="solid"/>
            <a:round/>
            <a:headEnd type="none" w="sm" len="sm"/>
            <a:tailEnd type="none" w="sm" len="sm"/>
          </a:ln>
        </p:spPr>
      </p:sp>
      <p:grpSp>
        <p:nvGrpSpPr>
          <p:cNvPr id="17" name="Google Shape;17;p3"/>
          <p:cNvGrpSpPr/>
          <p:nvPr/>
        </p:nvGrpSpPr>
        <p:grpSpPr>
          <a:xfrm>
            <a:off x="3660304" y="399825"/>
            <a:ext cx="1309796" cy="257750"/>
            <a:chOff x="-6337521" y="4362225"/>
            <a:chExt cx="1309796" cy="257750"/>
          </a:xfrm>
        </p:grpSpPr>
        <p:sp>
          <p:nvSpPr>
            <p:cNvPr id="18" name="Google Shape;18;p3"/>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grpSp>
        <p:nvGrpSpPr>
          <p:cNvPr id="65" name="Google Shape;65;p6"/>
          <p:cNvGrpSpPr/>
          <p:nvPr/>
        </p:nvGrpSpPr>
        <p:grpSpPr>
          <a:xfrm>
            <a:off x="7267300" y="387525"/>
            <a:ext cx="2456449" cy="5138686"/>
            <a:chOff x="7267300" y="387525"/>
            <a:chExt cx="2456449" cy="5138686"/>
          </a:xfrm>
        </p:grpSpPr>
        <p:grpSp>
          <p:nvGrpSpPr>
            <p:cNvPr id="66" name="Google Shape;66;p6"/>
            <p:cNvGrpSpPr/>
            <p:nvPr/>
          </p:nvGrpSpPr>
          <p:grpSpPr>
            <a:xfrm rot="10800000" flipH="1">
              <a:off x="7432804" y="387525"/>
              <a:ext cx="1309796" cy="257750"/>
              <a:chOff x="-6337521" y="4362225"/>
              <a:chExt cx="1309796" cy="257750"/>
            </a:xfrm>
          </p:grpSpPr>
          <p:sp>
            <p:nvSpPr>
              <p:cNvPr id="67" name="Google Shape;67;p6"/>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6"/>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6"/>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6"/>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6"/>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6"/>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6"/>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6"/>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6"/>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77;p6"/>
            <p:cNvGrpSpPr/>
            <p:nvPr/>
          </p:nvGrpSpPr>
          <p:grpSpPr>
            <a:xfrm rot="10800000" flipH="1">
              <a:off x="7267300" y="3608800"/>
              <a:ext cx="2456449" cy="1917411"/>
              <a:chOff x="7267300" y="-366311"/>
              <a:chExt cx="2456449" cy="1917411"/>
            </a:xfrm>
          </p:grpSpPr>
          <p:sp>
            <p:nvSpPr>
              <p:cNvPr id="78" name="Google Shape;78;p6"/>
              <p:cNvSpPr/>
              <p:nvPr/>
            </p:nvSpPr>
            <p:spPr>
              <a:xfrm rot="-5400000" flipH="1">
                <a:off x="7653475" y="-500"/>
                <a:ext cx="1554600" cy="15486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6"/>
              <p:cNvSpPr/>
              <p:nvPr/>
            </p:nvSpPr>
            <p:spPr>
              <a:xfrm rot="2699366" flipH="1">
                <a:off x="8648903" y="642478"/>
                <a:ext cx="1150392" cy="262619"/>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6"/>
              <p:cNvSpPr/>
              <p:nvPr/>
            </p:nvSpPr>
            <p:spPr>
              <a:xfrm>
                <a:off x="7719598" y="153426"/>
                <a:ext cx="1309800" cy="13098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6"/>
              <p:cNvSpPr/>
              <p:nvPr/>
            </p:nvSpPr>
            <p:spPr>
              <a:xfrm rot="2699336" flipH="1">
                <a:off x="7177884" y="-7536"/>
                <a:ext cx="1098632" cy="20195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2"/>
        <p:cNvGrpSpPr/>
        <p:nvPr/>
      </p:nvGrpSpPr>
      <p:grpSpPr>
        <a:xfrm>
          <a:off x="0" y="0"/>
          <a:ext cx="0" cy="0"/>
          <a:chOff x="0" y="0"/>
          <a:chExt cx="0" cy="0"/>
        </a:xfrm>
      </p:grpSpPr>
      <p:sp>
        <p:nvSpPr>
          <p:cNvPr id="83" name="Google Shape;83;p7"/>
          <p:cNvSpPr txBox="1">
            <a:spLocks noGrp="1"/>
          </p:cNvSpPr>
          <p:nvPr>
            <p:ph type="subTitle" idx="1"/>
          </p:nvPr>
        </p:nvSpPr>
        <p:spPr>
          <a:xfrm>
            <a:off x="4255610" y="1667625"/>
            <a:ext cx="3030900" cy="2447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4" name="Google Shape;84;p7"/>
          <p:cNvSpPr txBox="1">
            <a:spLocks noGrp="1"/>
          </p:cNvSpPr>
          <p:nvPr>
            <p:ph type="subTitle" idx="2"/>
          </p:nvPr>
        </p:nvSpPr>
        <p:spPr>
          <a:xfrm>
            <a:off x="720000" y="1667625"/>
            <a:ext cx="3030900" cy="2447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5" name="Google Shape;85;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grpSp>
        <p:nvGrpSpPr>
          <p:cNvPr id="86" name="Google Shape;86;p7"/>
          <p:cNvGrpSpPr/>
          <p:nvPr/>
        </p:nvGrpSpPr>
        <p:grpSpPr>
          <a:xfrm>
            <a:off x="2212504" y="2617594"/>
            <a:ext cx="7422682" cy="2776688"/>
            <a:chOff x="2212504" y="2617594"/>
            <a:chExt cx="7422682" cy="2776688"/>
          </a:xfrm>
        </p:grpSpPr>
        <p:grpSp>
          <p:nvGrpSpPr>
            <p:cNvPr id="87" name="Google Shape;87;p7"/>
            <p:cNvGrpSpPr/>
            <p:nvPr/>
          </p:nvGrpSpPr>
          <p:grpSpPr>
            <a:xfrm>
              <a:off x="2212504" y="4514625"/>
              <a:ext cx="1309796" cy="257750"/>
              <a:chOff x="-6337521" y="4362225"/>
              <a:chExt cx="1309796" cy="257750"/>
            </a:xfrm>
          </p:grpSpPr>
          <p:sp>
            <p:nvSpPr>
              <p:cNvPr id="88" name="Google Shape;88;p7"/>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7"/>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7"/>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7"/>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7"/>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7"/>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7"/>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7"/>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7"/>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 name="Google Shape;98;p7"/>
            <p:cNvGrpSpPr/>
            <p:nvPr/>
          </p:nvGrpSpPr>
          <p:grpSpPr>
            <a:xfrm>
              <a:off x="6687000" y="2617594"/>
              <a:ext cx="2948185" cy="2776688"/>
              <a:chOff x="6687000" y="2617594"/>
              <a:chExt cx="2948185" cy="2776688"/>
            </a:xfrm>
          </p:grpSpPr>
          <p:sp>
            <p:nvSpPr>
              <p:cNvPr id="99" name="Google Shape;99;p7"/>
              <p:cNvSpPr/>
              <p:nvPr/>
            </p:nvSpPr>
            <p:spPr>
              <a:xfrm flipH="1">
                <a:off x="6687000" y="2703525"/>
                <a:ext cx="2457000" cy="2447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7"/>
              <p:cNvSpPr/>
              <p:nvPr/>
            </p:nvSpPr>
            <p:spPr>
              <a:xfrm rot="-2699590">
                <a:off x="7946885" y="3849460"/>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7"/>
              <p:cNvSpPr/>
              <p:nvPr/>
            </p:nvSpPr>
            <p:spPr>
              <a:xfrm rot="-2700000">
                <a:off x="6857259" y="4943944"/>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7"/>
              <p:cNvSpPr/>
              <p:nvPr/>
            </p:nvSpPr>
            <p:spPr>
              <a:xfrm>
                <a:off x="6962498" y="3553776"/>
                <a:ext cx="1309800" cy="13098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7"/>
              <p:cNvSpPr/>
              <p:nvPr/>
            </p:nvSpPr>
            <p:spPr>
              <a:xfrm rot="-2699590">
                <a:off x="7651509" y="3199003"/>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18"/>
        <p:cNvGrpSpPr/>
        <p:nvPr/>
      </p:nvGrpSpPr>
      <p:grpSpPr>
        <a:xfrm>
          <a:off x="0" y="0"/>
          <a:ext cx="0" cy="0"/>
          <a:chOff x="0" y="0"/>
          <a:chExt cx="0" cy="0"/>
        </a:xfrm>
      </p:grpSpPr>
      <p:sp>
        <p:nvSpPr>
          <p:cNvPr id="119" name="Google Shape;119;p9"/>
          <p:cNvSpPr txBox="1">
            <a:spLocks noGrp="1"/>
          </p:cNvSpPr>
          <p:nvPr>
            <p:ph type="title"/>
          </p:nvPr>
        </p:nvSpPr>
        <p:spPr>
          <a:xfrm>
            <a:off x="713225" y="1013500"/>
            <a:ext cx="6994200" cy="8151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20" name="Google Shape;120;p9"/>
          <p:cNvSpPr txBox="1">
            <a:spLocks noGrp="1"/>
          </p:cNvSpPr>
          <p:nvPr>
            <p:ph type="subTitle" idx="1"/>
          </p:nvPr>
        </p:nvSpPr>
        <p:spPr>
          <a:xfrm>
            <a:off x="713225" y="1978000"/>
            <a:ext cx="4708200" cy="24783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Clr>
                <a:schemeClr val="dk2"/>
              </a:buClr>
              <a:buSzPts val="1400"/>
              <a:buFont typeface="Montserrat"/>
              <a:buChar char="●"/>
              <a:defRPr/>
            </a:lvl1pPr>
            <a:lvl2pPr lvl="1" algn="ctr" rtl="0">
              <a:lnSpc>
                <a:spcPct val="115000"/>
              </a:lnSpc>
              <a:spcBef>
                <a:spcPts val="0"/>
              </a:spcBef>
              <a:spcAft>
                <a:spcPts val="0"/>
              </a:spcAft>
              <a:buClr>
                <a:schemeClr val="dk2"/>
              </a:buClr>
              <a:buSzPts val="1400"/>
              <a:buFont typeface="Montserrat"/>
              <a:buChar char="○"/>
              <a:defRPr/>
            </a:lvl2pPr>
            <a:lvl3pPr lvl="2" algn="ctr" rtl="0">
              <a:lnSpc>
                <a:spcPct val="115000"/>
              </a:lnSpc>
              <a:spcBef>
                <a:spcPts val="0"/>
              </a:spcBef>
              <a:spcAft>
                <a:spcPts val="0"/>
              </a:spcAft>
              <a:buClr>
                <a:schemeClr val="dk2"/>
              </a:buClr>
              <a:buSzPts val="1400"/>
              <a:buFont typeface="Montserrat"/>
              <a:buChar char="■"/>
              <a:defRPr/>
            </a:lvl3pPr>
            <a:lvl4pPr lvl="3" algn="ctr" rtl="0">
              <a:lnSpc>
                <a:spcPct val="115000"/>
              </a:lnSpc>
              <a:spcBef>
                <a:spcPts val="0"/>
              </a:spcBef>
              <a:spcAft>
                <a:spcPts val="0"/>
              </a:spcAft>
              <a:buClr>
                <a:schemeClr val="dk2"/>
              </a:buClr>
              <a:buSzPts val="1400"/>
              <a:buFont typeface="Montserrat"/>
              <a:buChar char="●"/>
              <a:defRPr/>
            </a:lvl4pPr>
            <a:lvl5pPr lvl="4" algn="ctr" rtl="0">
              <a:lnSpc>
                <a:spcPct val="115000"/>
              </a:lnSpc>
              <a:spcBef>
                <a:spcPts val="0"/>
              </a:spcBef>
              <a:spcAft>
                <a:spcPts val="0"/>
              </a:spcAft>
              <a:buClr>
                <a:schemeClr val="dk2"/>
              </a:buClr>
              <a:buSzPts val="1400"/>
              <a:buFont typeface="Montserrat"/>
              <a:buChar char="○"/>
              <a:defRPr/>
            </a:lvl5pPr>
            <a:lvl6pPr lvl="5" algn="ctr" rtl="0">
              <a:lnSpc>
                <a:spcPct val="115000"/>
              </a:lnSpc>
              <a:spcBef>
                <a:spcPts val="0"/>
              </a:spcBef>
              <a:spcAft>
                <a:spcPts val="0"/>
              </a:spcAft>
              <a:buClr>
                <a:schemeClr val="dk2"/>
              </a:buClr>
              <a:buSzPts val="1400"/>
              <a:buFont typeface="Montserrat"/>
              <a:buChar char="■"/>
              <a:defRPr/>
            </a:lvl6pPr>
            <a:lvl7pPr lvl="6" algn="ctr" rtl="0">
              <a:lnSpc>
                <a:spcPct val="115000"/>
              </a:lnSpc>
              <a:spcBef>
                <a:spcPts val="0"/>
              </a:spcBef>
              <a:spcAft>
                <a:spcPts val="0"/>
              </a:spcAft>
              <a:buClr>
                <a:schemeClr val="dk2"/>
              </a:buClr>
              <a:buSzPts val="1400"/>
              <a:buFont typeface="Montserrat"/>
              <a:buChar char="●"/>
              <a:defRPr/>
            </a:lvl7pPr>
            <a:lvl8pPr lvl="7" algn="ctr" rtl="0">
              <a:lnSpc>
                <a:spcPct val="115000"/>
              </a:lnSpc>
              <a:spcBef>
                <a:spcPts val="0"/>
              </a:spcBef>
              <a:spcAft>
                <a:spcPts val="0"/>
              </a:spcAft>
              <a:buClr>
                <a:schemeClr val="dk2"/>
              </a:buClr>
              <a:buSzPts val="1400"/>
              <a:buFont typeface="Montserrat"/>
              <a:buChar char="○"/>
              <a:defRPr/>
            </a:lvl8pPr>
            <a:lvl9pPr lvl="8" algn="ctr" rtl="0">
              <a:lnSpc>
                <a:spcPct val="115000"/>
              </a:lnSpc>
              <a:spcBef>
                <a:spcPts val="0"/>
              </a:spcBef>
              <a:spcAft>
                <a:spcPts val="0"/>
              </a:spcAft>
              <a:buClr>
                <a:schemeClr val="dk2"/>
              </a:buClr>
              <a:buSzPts val="1400"/>
              <a:buFont typeface="Montserrat"/>
              <a:buChar char="■"/>
              <a:defRPr/>
            </a:lvl9pPr>
          </a:lstStyle>
          <a:p>
            <a:endParaRPr/>
          </a:p>
        </p:txBody>
      </p:sp>
      <p:grpSp>
        <p:nvGrpSpPr>
          <p:cNvPr id="121" name="Google Shape;121;p9"/>
          <p:cNvGrpSpPr/>
          <p:nvPr/>
        </p:nvGrpSpPr>
        <p:grpSpPr>
          <a:xfrm>
            <a:off x="6687000" y="-259068"/>
            <a:ext cx="2948185" cy="5032319"/>
            <a:chOff x="6687000" y="-259068"/>
            <a:chExt cx="2948185" cy="5032319"/>
          </a:xfrm>
        </p:grpSpPr>
        <p:grpSp>
          <p:nvGrpSpPr>
            <p:cNvPr id="122" name="Google Shape;122;p9"/>
            <p:cNvGrpSpPr/>
            <p:nvPr/>
          </p:nvGrpSpPr>
          <p:grpSpPr>
            <a:xfrm rot="10800000" flipH="1">
              <a:off x="7260604" y="4515501"/>
              <a:ext cx="1309796" cy="257750"/>
              <a:chOff x="-6337521" y="4362225"/>
              <a:chExt cx="1309796" cy="257750"/>
            </a:xfrm>
          </p:grpSpPr>
          <p:sp>
            <p:nvSpPr>
              <p:cNvPr id="123" name="Google Shape;123;p9"/>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9"/>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9"/>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9"/>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9"/>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9"/>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9"/>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9"/>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 name="Google Shape;133;p9"/>
            <p:cNvGrpSpPr/>
            <p:nvPr/>
          </p:nvGrpSpPr>
          <p:grpSpPr>
            <a:xfrm>
              <a:off x="6687000" y="-259068"/>
              <a:ext cx="2948185" cy="2776688"/>
              <a:chOff x="6687000" y="-259068"/>
              <a:chExt cx="2948185" cy="2776688"/>
            </a:xfrm>
          </p:grpSpPr>
          <p:sp>
            <p:nvSpPr>
              <p:cNvPr id="134" name="Google Shape;134;p9"/>
              <p:cNvSpPr/>
              <p:nvPr/>
            </p:nvSpPr>
            <p:spPr>
              <a:xfrm rot="10800000">
                <a:off x="6687000" y="-15411"/>
                <a:ext cx="2457000" cy="2447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9"/>
              <p:cNvSpPr/>
              <p:nvPr/>
            </p:nvSpPr>
            <p:spPr>
              <a:xfrm rot="-8100410" flipH="1">
                <a:off x="7946885" y="808032"/>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9"/>
              <p:cNvSpPr/>
              <p:nvPr/>
            </p:nvSpPr>
            <p:spPr>
              <a:xfrm rot="-8100000" flipH="1">
                <a:off x="6857259" y="76294"/>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9"/>
              <p:cNvSpPr/>
              <p:nvPr/>
            </p:nvSpPr>
            <p:spPr>
              <a:xfrm rot="10800000" flipH="1">
                <a:off x="6962498" y="271638"/>
                <a:ext cx="1309800" cy="13098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9"/>
              <p:cNvSpPr/>
              <p:nvPr/>
            </p:nvSpPr>
            <p:spPr>
              <a:xfrm rot="-8100410" flipH="1">
                <a:off x="7651509" y="1609528"/>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57"/>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79"/>
        <p:cNvGrpSpPr/>
        <p:nvPr/>
      </p:nvGrpSpPr>
      <p:grpSpPr>
        <a:xfrm>
          <a:off x="0" y="0"/>
          <a:ext cx="0" cy="0"/>
          <a:chOff x="0" y="0"/>
          <a:chExt cx="0" cy="0"/>
        </a:xfrm>
      </p:grpSpPr>
      <p:sp>
        <p:nvSpPr>
          <p:cNvPr id="180" name="Google Shape;180;p14"/>
          <p:cNvSpPr txBox="1">
            <a:spLocks noGrp="1"/>
          </p:cNvSpPr>
          <p:nvPr>
            <p:ph type="title"/>
          </p:nvPr>
        </p:nvSpPr>
        <p:spPr>
          <a:xfrm>
            <a:off x="713225" y="4090900"/>
            <a:ext cx="4620900" cy="5319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3000"/>
              <a:buNone/>
              <a:defRPr sz="2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81" name="Google Shape;181;p14"/>
          <p:cNvSpPr txBox="1">
            <a:spLocks noGrp="1"/>
          </p:cNvSpPr>
          <p:nvPr>
            <p:ph type="subTitle" idx="1"/>
          </p:nvPr>
        </p:nvSpPr>
        <p:spPr>
          <a:xfrm>
            <a:off x="713225" y="1207500"/>
            <a:ext cx="4620900" cy="27729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grpSp>
        <p:nvGrpSpPr>
          <p:cNvPr id="182" name="Google Shape;182;p14"/>
          <p:cNvGrpSpPr/>
          <p:nvPr/>
        </p:nvGrpSpPr>
        <p:grpSpPr>
          <a:xfrm>
            <a:off x="6011304" y="4511176"/>
            <a:ext cx="1309796" cy="257750"/>
            <a:chOff x="-6337521" y="4362225"/>
            <a:chExt cx="1309796" cy="257750"/>
          </a:xfrm>
        </p:grpSpPr>
        <p:sp>
          <p:nvSpPr>
            <p:cNvPr id="183" name="Google Shape;183;p14"/>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4"/>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4"/>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4"/>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4"/>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4"/>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4"/>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4"/>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4"/>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4"/>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408"/>
        <p:cNvGrpSpPr/>
        <p:nvPr/>
      </p:nvGrpSpPr>
      <p:grpSpPr>
        <a:xfrm>
          <a:off x="0" y="0"/>
          <a:ext cx="0" cy="0"/>
          <a:chOff x="0" y="0"/>
          <a:chExt cx="0" cy="0"/>
        </a:xfrm>
      </p:grpSpPr>
      <p:grpSp>
        <p:nvGrpSpPr>
          <p:cNvPr id="409" name="Google Shape;409;p25"/>
          <p:cNvGrpSpPr/>
          <p:nvPr/>
        </p:nvGrpSpPr>
        <p:grpSpPr>
          <a:xfrm>
            <a:off x="7267300" y="-374475"/>
            <a:ext cx="2456449" cy="5138686"/>
            <a:chOff x="7267300" y="-374475"/>
            <a:chExt cx="2456449" cy="5138686"/>
          </a:xfrm>
        </p:grpSpPr>
        <p:grpSp>
          <p:nvGrpSpPr>
            <p:cNvPr id="410" name="Google Shape;410;p25"/>
            <p:cNvGrpSpPr/>
            <p:nvPr/>
          </p:nvGrpSpPr>
          <p:grpSpPr>
            <a:xfrm>
              <a:off x="7432804" y="4506461"/>
              <a:ext cx="1309796" cy="257750"/>
              <a:chOff x="-6337521" y="4362225"/>
              <a:chExt cx="1309796" cy="257750"/>
            </a:xfrm>
          </p:grpSpPr>
          <p:sp>
            <p:nvSpPr>
              <p:cNvPr id="411" name="Google Shape;411;p25"/>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5"/>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5"/>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5"/>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5"/>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5"/>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5"/>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5"/>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5"/>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5"/>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1" name="Google Shape;421;p25"/>
            <p:cNvGrpSpPr/>
            <p:nvPr/>
          </p:nvGrpSpPr>
          <p:grpSpPr>
            <a:xfrm>
              <a:off x="7267300" y="-374475"/>
              <a:ext cx="2456449" cy="1917411"/>
              <a:chOff x="7267300" y="-366311"/>
              <a:chExt cx="2456449" cy="1917411"/>
            </a:xfrm>
          </p:grpSpPr>
          <p:sp>
            <p:nvSpPr>
              <p:cNvPr id="422" name="Google Shape;422;p25"/>
              <p:cNvSpPr/>
              <p:nvPr/>
            </p:nvSpPr>
            <p:spPr>
              <a:xfrm rot="-5400000" flipH="1">
                <a:off x="7653475" y="-500"/>
                <a:ext cx="1554600" cy="15486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5"/>
              <p:cNvSpPr/>
              <p:nvPr/>
            </p:nvSpPr>
            <p:spPr>
              <a:xfrm rot="2699366" flipH="1">
                <a:off x="8648903" y="642478"/>
                <a:ext cx="1150392" cy="262619"/>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5"/>
              <p:cNvSpPr/>
              <p:nvPr/>
            </p:nvSpPr>
            <p:spPr>
              <a:xfrm>
                <a:off x="7719598" y="153426"/>
                <a:ext cx="1309800" cy="13098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5"/>
              <p:cNvSpPr/>
              <p:nvPr/>
            </p:nvSpPr>
            <p:spPr>
              <a:xfrm rot="2699336" flipH="1">
                <a:off x="7177884" y="-7536"/>
                <a:ext cx="1098632" cy="20195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426"/>
        <p:cNvGrpSpPr/>
        <p:nvPr/>
      </p:nvGrpSpPr>
      <p:grpSpPr>
        <a:xfrm>
          <a:off x="0" y="0"/>
          <a:ext cx="0" cy="0"/>
          <a:chOff x="0" y="0"/>
          <a:chExt cx="0" cy="0"/>
        </a:xfrm>
      </p:grpSpPr>
      <p:grpSp>
        <p:nvGrpSpPr>
          <p:cNvPr id="427" name="Google Shape;427;p26"/>
          <p:cNvGrpSpPr/>
          <p:nvPr/>
        </p:nvGrpSpPr>
        <p:grpSpPr>
          <a:xfrm>
            <a:off x="7267300" y="387525"/>
            <a:ext cx="2456449" cy="5138686"/>
            <a:chOff x="7267300" y="387525"/>
            <a:chExt cx="2456449" cy="5138686"/>
          </a:xfrm>
        </p:grpSpPr>
        <p:grpSp>
          <p:nvGrpSpPr>
            <p:cNvPr id="428" name="Google Shape;428;p26"/>
            <p:cNvGrpSpPr/>
            <p:nvPr/>
          </p:nvGrpSpPr>
          <p:grpSpPr>
            <a:xfrm rot="10800000" flipH="1">
              <a:off x="7432804" y="387525"/>
              <a:ext cx="1309796" cy="257750"/>
              <a:chOff x="-6337521" y="4362225"/>
              <a:chExt cx="1309796" cy="257750"/>
            </a:xfrm>
          </p:grpSpPr>
          <p:sp>
            <p:nvSpPr>
              <p:cNvPr id="429" name="Google Shape;429;p26"/>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6"/>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6"/>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6"/>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6"/>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6"/>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6"/>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6"/>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6"/>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6"/>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9" name="Google Shape;439;p26"/>
            <p:cNvGrpSpPr/>
            <p:nvPr/>
          </p:nvGrpSpPr>
          <p:grpSpPr>
            <a:xfrm rot="10800000" flipH="1">
              <a:off x="7267300" y="3608800"/>
              <a:ext cx="2456449" cy="1917411"/>
              <a:chOff x="7267300" y="-366311"/>
              <a:chExt cx="2456449" cy="1917411"/>
            </a:xfrm>
          </p:grpSpPr>
          <p:sp>
            <p:nvSpPr>
              <p:cNvPr id="440" name="Google Shape;440;p26"/>
              <p:cNvSpPr/>
              <p:nvPr/>
            </p:nvSpPr>
            <p:spPr>
              <a:xfrm rot="-5400000" flipH="1">
                <a:off x="7653475" y="-500"/>
                <a:ext cx="1554600" cy="15486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6"/>
              <p:cNvSpPr/>
              <p:nvPr/>
            </p:nvSpPr>
            <p:spPr>
              <a:xfrm rot="2699366" flipH="1">
                <a:off x="8648903" y="642478"/>
                <a:ext cx="1150392" cy="262619"/>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6"/>
              <p:cNvSpPr/>
              <p:nvPr/>
            </p:nvSpPr>
            <p:spPr>
              <a:xfrm>
                <a:off x="7719598" y="153426"/>
                <a:ext cx="1309800" cy="13098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6"/>
              <p:cNvSpPr/>
              <p:nvPr/>
            </p:nvSpPr>
            <p:spPr>
              <a:xfrm rot="2699336" flipH="1">
                <a:off x="7177884" y="-7536"/>
                <a:ext cx="1098632" cy="20195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1pPr>
            <a:lvl2pPr lvl="1"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2pPr>
            <a:lvl3pPr lvl="2"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3pPr>
            <a:lvl4pPr lvl="3"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4pPr>
            <a:lvl5pPr lvl="4"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5pPr>
            <a:lvl6pPr lvl="5"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6pPr>
            <a:lvl7pPr lvl="6"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7pPr>
            <a:lvl8pPr lvl="7"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8pPr>
            <a:lvl9pPr lvl="8" rtl="0">
              <a:spcBef>
                <a:spcPts val="0"/>
              </a:spcBef>
              <a:spcAft>
                <a:spcPts val="0"/>
              </a:spcAft>
              <a:buClr>
                <a:schemeClr val="dk1"/>
              </a:buClr>
              <a:buSzPts val="3200"/>
              <a:buFont typeface="Archivo Black"/>
              <a:buNone/>
              <a:defRPr sz="3200">
                <a:solidFill>
                  <a:schemeClr val="dk1"/>
                </a:solidFill>
                <a:latin typeface="Archivo Black"/>
                <a:ea typeface="Archivo Black"/>
                <a:cs typeface="Archivo Black"/>
                <a:sym typeface="Archivo Black"/>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1pPr>
            <a:lvl2pPr marL="914400" lvl="1"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2pPr>
            <a:lvl3pPr marL="1371600" lvl="2"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3pPr>
            <a:lvl4pPr marL="1828800" lvl="3"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4pPr>
            <a:lvl5pPr marL="2286000" lvl="4"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5pPr>
            <a:lvl6pPr marL="2743200" lvl="5"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6pPr>
            <a:lvl7pPr marL="3200400" lvl="6"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7pPr>
            <a:lvl8pPr marL="3657600" lvl="7"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8pPr>
            <a:lvl9pPr marL="4114800" lvl="8" indent="-317500">
              <a:lnSpc>
                <a:spcPct val="115000"/>
              </a:lnSpc>
              <a:spcBef>
                <a:spcPts val="0"/>
              </a:spcBef>
              <a:spcAft>
                <a:spcPts val="0"/>
              </a:spcAft>
              <a:buClr>
                <a:schemeClr val="dk1"/>
              </a:buClr>
              <a:buSzPts val="1400"/>
              <a:buFont typeface="Manrope"/>
              <a:buChar char="■"/>
              <a:defRPr>
                <a:solidFill>
                  <a:schemeClr val="dk1"/>
                </a:solidFill>
                <a:latin typeface="Manrope"/>
                <a:ea typeface="Manrope"/>
                <a:cs typeface="Manrope"/>
                <a:sym typeface="Manrop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5" r:id="rId5"/>
    <p:sldLayoutId id="2147483658" r:id="rId6"/>
    <p:sldLayoutId id="2147483660" r:id="rId7"/>
    <p:sldLayoutId id="2147483671" r:id="rId8"/>
    <p:sldLayoutId id="2147483672"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30"/>
          <p:cNvSpPr txBox="1">
            <a:spLocks noGrp="1"/>
          </p:cNvSpPr>
          <p:nvPr>
            <p:ph type="ctrTitle"/>
          </p:nvPr>
        </p:nvSpPr>
        <p:spPr>
          <a:xfrm>
            <a:off x="713224" y="539500"/>
            <a:ext cx="6277997" cy="2004000"/>
          </a:xfrm>
          <a:prstGeom prst="rect">
            <a:avLst/>
          </a:prstGeom>
        </p:spPr>
        <p:txBody>
          <a:bodyPr spcFirstLastPara="1" wrap="square" lIns="91425" tIns="91425" rIns="91425" bIns="91425" anchor="ctr" anchorCtr="0">
            <a:noAutofit/>
          </a:bodyPr>
          <a:lstStyle/>
          <a:p>
            <a:pPr lvl="0" algn="ctr"/>
            <a:br>
              <a:rPr lang="es-MX" sz="2400" b="1" dirty="0">
                <a:latin typeface="Archivo"/>
                <a:ea typeface="Archivo"/>
                <a:cs typeface="Archivo"/>
                <a:sym typeface="Archivo"/>
              </a:rPr>
            </a:br>
            <a:br>
              <a:rPr lang="es-MX" sz="2400" b="1" dirty="0">
                <a:latin typeface="Archivo"/>
                <a:ea typeface="Archivo"/>
                <a:cs typeface="Archivo"/>
                <a:sym typeface="Archivo"/>
              </a:rPr>
            </a:br>
            <a:r>
              <a:rPr lang="es-MX" sz="2400" b="1" dirty="0">
                <a:latin typeface="Archivo"/>
                <a:ea typeface="Archivo"/>
                <a:cs typeface="Archivo"/>
                <a:sym typeface="Archivo"/>
              </a:rPr>
              <a:t>XXVI ENCUENTRO NACIONAL DE ENSEÑANZA TÉCNICA, AGROTÉCNICA Y FORMACIÓN PROFESIONAL</a:t>
            </a:r>
            <a:br>
              <a:rPr lang="es-MX" sz="2400" b="1" dirty="0">
                <a:latin typeface="Archivo"/>
                <a:ea typeface="Archivo"/>
                <a:cs typeface="Archivo"/>
                <a:sym typeface="Archivo"/>
              </a:rPr>
            </a:br>
            <a:r>
              <a:rPr lang="es-MX" sz="2400" b="1" dirty="0">
                <a:latin typeface="Archivo"/>
                <a:ea typeface="Archivo"/>
                <a:cs typeface="Archivo"/>
                <a:sym typeface="Archivo"/>
              </a:rPr>
              <a:t>CATAMARCA 2025</a:t>
            </a:r>
            <a:br>
              <a:rPr lang="es-MX" b="1" dirty="0">
                <a:latin typeface="Archivo"/>
                <a:ea typeface="Archivo"/>
                <a:cs typeface="Archivo"/>
                <a:sym typeface="Archivo"/>
              </a:rPr>
            </a:br>
            <a:r>
              <a:rPr lang="es-MX" b="1" dirty="0">
                <a:latin typeface="Archivo"/>
                <a:ea typeface="Archivo"/>
                <a:cs typeface="Archivo"/>
                <a:sym typeface="Archivo"/>
              </a:rPr>
              <a:t>Convivir con la escuela: entre el deseo y lo posible</a:t>
            </a:r>
            <a:endParaRPr b="1" dirty="0">
              <a:latin typeface="Archivo"/>
              <a:ea typeface="Archivo"/>
              <a:cs typeface="Archivo"/>
              <a:sym typeface="Archivo"/>
            </a:endParaRPr>
          </a:p>
        </p:txBody>
      </p:sp>
      <p:sp>
        <p:nvSpPr>
          <p:cNvPr id="455" name="Google Shape;455;p30"/>
          <p:cNvSpPr txBox="1">
            <a:spLocks noGrp="1"/>
          </p:cNvSpPr>
          <p:nvPr>
            <p:ph type="subTitle" idx="1"/>
          </p:nvPr>
        </p:nvSpPr>
        <p:spPr>
          <a:xfrm>
            <a:off x="2695853" y="3451020"/>
            <a:ext cx="2237400" cy="63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Mgter. Raúl Pad</a:t>
            </a:r>
            <a:r>
              <a:rPr lang="es-AR" dirty="0"/>
              <a:t>illa</a:t>
            </a:r>
          </a:p>
          <a:p>
            <a:pPr marL="0" lvl="0" indent="0" algn="l" rtl="0">
              <a:spcBef>
                <a:spcPts val="0"/>
              </a:spcBef>
              <a:spcAft>
                <a:spcPts val="0"/>
              </a:spcAft>
              <a:buNone/>
            </a:pPr>
            <a:r>
              <a:rPr lang="es-AR" dirty="0"/>
              <a:t>Esp. Ana Cavagnero</a:t>
            </a:r>
            <a:endParaRPr dirty="0"/>
          </a:p>
        </p:txBody>
      </p:sp>
      <p:grpSp>
        <p:nvGrpSpPr>
          <p:cNvPr id="456" name="Google Shape;456;p30"/>
          <p:cNvGrpSpPr/>
          <p:nvPr/>
        </p:nvGrpSpPr>
        <p:grpSpPr>
          <a:xfrm>
            <a:off x="5592606" y="791656"/>
            <a:ext cx="4429800" cy="4466709"/>
            <a:chOff x="4714200" y="683716"/>
            <a:chExt cx="4429800" cy="4466709"/>
          </a:xfrm>
        </p:grpSpPr>
        <p:sp>
          <p:nvSpPr>
            <p:cNvPr id="457" name="Google Shape;457;p30"/>
            <p:cNvSpPr/>
            <p:nvPr/>
          </p:nvSpPr>
          <p:spPr>
            <a:xfrm flipH="1">
              <a:off x="4714200" y="783325"/>
              <a:ext cx="4429800" cy="4367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0"/>
            <p:cNvSpPr/>
            <p:nvPr/>
          </p:nvSpPr>
          <p:spPr>
            <a:xfrm rot="-2700000">
              <a:off x="7675121" y="1303413"/>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0"/>
            <p:cNvSpPr/>
            <p:nvPr/>
          </p:nvSpPr>
          <p:spPr>
            <a:xfrm rot="-2699590">
              <a:off x="4984509" y="3275203"/>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0"/>
            <p:cNvSpPr/>
            <p:nvPr/>
          </p:nvSpPr>
          <p:spPr>
            <a:xfrm rot="-2699590">
              <a:off x="7108289" y="2092651"/>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0"/>
            <p:cNvSpPr/>
            <p:nvPr/>
          </p:nvSpPr>
          <p:spPr>
            <a:xfrm rot="-2699590">
              <a:off x="6792716" y="1243005"/>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0"/>
            <p:cNvSpPr/>
            <p:nvPr/>
          </p:nvSpPr>
          <p:spPr>
            <a:xfrm rot="-2699590">
              <a:off x="5127485" y="3849460"/>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3" name="Google Shape;463;p30"/>
          <p:cNvGrpSpPr/>
          <p:nvPr/>
        </p:nvGrpSpPr>
        <p:grpSpPr>
          <a:xfrm>
            <a:off x="3636708" y="4391286"/>
            <a:ext cx="1309796" cy="257750"/>
            <a:chOff x="-6337521" y="4362225"/>
            <a:chExt cx="1309796" cy="257750"/>
          </a:xfrm>
        </p:grpSpPr>
        <p:sp>
          <p:nvSpPr>
            <p:cNvPr id="464" name="Google Shape;464;p30"/>
            <p:cNvSpPr/>
            <p:nvPr/>
          </p:nvSpPr>
          <p:spPr>
            <a:xfrm>
              <a:off x="-591797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0"/>
            <p:cNvSpPr/>
            <p:nvPr/>
          </p:nvSpPr>
          <p:spPr>
            <a:xfrm>
              <a:off x="-5713862"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0"/>
            <p:cNvSpPr/>
            <p:nvPr/>
          </p:nvSpPr>
          <p:spPr>
            <a:xfrm>
              <a:off x="-5509750"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0"/>
            <p:cNvSpPr/>
            <p:nvPr/>
          </p:nvSpPr>
          <p:spPr>
            <a:xfrm>
              <a:off x="-5305637"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0"/>
            <p:cNvSpPr/>
            <p:nvPr/>
          </p:nvSpPr>
          <p:spPr>
            <a:xfrm>
              <a:off x="-5101525" y="436222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0"/>
            <p:cNvSpPr/>
            <p:nvPr/>
          </p:nvSpPr>
          <p:spPr>
            <a:xfrm>
              <a:off x="-633752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0"/>
            <p:cNvSpPr/>
            <p:nvPr/>
          </p:nvSpPr>
          <p:spPr>
            <a:xfrm>
              <a:off x="-6133409"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0"/>
            <p:cNvSpPr/>
            <p:nvPr/>
          </p:nvSpPr>
          <p:spPr>
            <a:xfrm>
              <a:off x="-5929296"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0"/>
            <p:cNvSpPr/>
            <p:nvPr/>
          </p:nvSpPr>
          <p:spPr>
            <a:xfrm>
              <a:off x="-5725184"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0"/>
            <p:cNvSpPr/>
            <p:nvPr/>
          </p:nvSpPr>
          <p:spPr>
            <a:xfrm>
              <a:off x="-5521071" y="4546175"/>
              <a:ext cx="73800" cy="738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46"/>
        <p:cNvGrpSpPr/>
        <p:nvPr/>
      </p:nvGrpSpPr>
      <p:grpSpPr>
        <a:xfrm>
          <a:off x="0" y="0"/>
          <a:ext cx="0" cy="0"/>
          <a:chOff x="0" y="0"/>
          <a:chExt cx="0" cy="0"/>
        </a:xfrm>
      </p:grpSpPr>
      <p:sp>
        <p:nvSpPr>
          <p:cNvPr id="547" name="Google Shape;547;p36"/>
          <p:cNvSpPr txBox="1">
            <a:spLocks noGrp="1"/>
          </p:cNvSpPr>
          <p:nvPr>
            <p:ph type="title"/>
          </p:nvPr>
        </p:nvSpPr>
        <p:spPr>
          <a:xfrm>
            <a:off x="314032" y="768736"/>
            <a:ext cx="2523277"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dirty="0"/>
              <a:t>Normati</a:t>
            </a:r>
            <a:r>
              <a:rPr lang="es-AR" dirty="0"/>
              <a:t>vas</a:t>
            </a:r>
            <a:endParaRPr dirty="0"/>
          </a:p>
        </p:txBody>
      </p:sp>
      <p:sp>
        <p:nvSpPr>
          <p:cNvPr id="548" name="Google Shape;548;p36"/>
          <p:cNvSpPr/>
          <p:nvPr/>
        </p:nvSpPr>
        <p:spPr>
          <a:xfrm>
            <a:off x="3042189" y="768736"/>
            <a:ext cx="2523278" cy="784475"/>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2000" b="1" dirty="0">
                <a:solidFill>
                  <a:schemeClr val="dk1"/>
                </a:solidFill>
                <a:latin typeface="Archivo"/>
                <a:ea typeface="Archivo"/>
                <a:cs typeface="Archivo"/>
                <a:sym typeface="Archivo"/>
              </a:rPr>
              <a:t>Enfoque de derechos</a:t>
            </a:r>
            <a:endParaRPr sz="2000" b="1" dirty="0">
              <a:solidFill>
                <a:schemeClr val="dk1"/>
              </a:solidFill>
              <a:latin typeface="Archivo"/>
              <a:ea typeface="Archivo"/>
              <a:cs typeface="Archivo"/>
              <a:sym typeface="Archivo"/>
            </a:endParaRPr>
          </a:p>
        </p:txBody>
      </p:sp>
      <p:sp>
        <p:nvSpPr>
          <p:cNvPr id="549" name="Google Shape;549;p36"/>
          <p:cNvSpPr/>
          <p:nvPr/>
        </p:nvSpPr>
        <p:spPr>
          <a:xfrm>
            <a:off x="637275" y="2857500"/>
            <a:ext cx="2082672" cy="1339700"/>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lvl="0" algn="ctr"/>
            <a:r>
              <a:rPr lang="es-MX" sz="2000" b="1" dirty="0">
                <a:solidFill>
                  <a:schemeClr val="dk1"/>
                </a:solidFill>
                <a:latin typeface="Archivo"/>
                <a:ea typeface="Archivo"/>
                <a:cs typeface="Archivo"/>
                <a:sym typeface="Archivo"/>
              </a:rPr>
              <a:t>Convención sobre los Derechos del Niño</a:t>
            </a:r>
            <a:endParaRPr sz="2000" b="1" dirty="0">
              <a:solidFill>
                <a:schemeClr val="dk1"/>
              </a:solidFill>
              <a:latin typeface="Archivo"/>
              <a:ea typeface="Archivo"/>
              <a:cs typeface="Archivo"/>
              <a:sym typeface="Archivo"/>
            </a:endParaRPr>
          </a:p>
        </p:txBody>
      </p:sp>
      <p:sp>
        <p:nvSpPr>
          <p:cNvPr id="550" name="Google Shape;550;p36"/>
          <p:cNvSpPr/>
          <p:nvPr/>
        </p:nvSpPr>
        <p:spPr>
          <a:xfrm>
            <a:off x="3158237" y="2892912"/>
            <a:ext cx="2291182" cy="1304288"/>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lvl="0" algn="ctr"/>
            <a:r>
              <a:rPr lang="es-MX" sz="2000" b="1" dirty="0">
                <a:solidFill>
                  <a:schemeClr val="dk1"/>
                </a:solidFill>
                <a:latin typeface="Archivo"/>
                <a:ea typeface="Archivo"/>
                <a:cs typeface="Archivo"/>
                <a:sym typeface="Archivo"/>
              </a:rPr>
              <a:t>Ley 26.061 de Protección Integral de los Derechos</a:t>
            </a:r>
            <a:endParaRPr sz="2000" b="1" dirty="0">
              <a:solidFill>
                <a:schemeClr val="dk1"/>
              </a:solidFill>
              <a:latin typeface="Archivo"/>
              <a:ea typeface="Archivo"/>
              <a:cs typeface="Archivo"/>
              <a:sym typeface="Archivo"/>
            </a:endParaRPr>
          </a:p>
        </p:txBody>
      </p:sp>
      <p:sp>
        <p:nvSpPr>
          <p:cNvPr id="551" name="Google Shape;551;p36"/>
          <p:cNvSpPr/>
          <p:nvPr/>
        </p:nvSpPr>
        <p:spPr>
          <a:xfrm>
            <a:off x="5641942" y="2857500"/>
            <a:ext cx="2821708" cy="1339700"/>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lvl="0" algn="ctr"/>
            <a:r>
              <a:rPr lang="es-MX" b="1" dirty="0">
                <a:solidFill>
                  <a:schemeClr val="dk1"/>
                </a:solidFill>
                <a:latin typeface="Archivo"/>
                <a:ea typeface="Archivo"/>
                <a:cs typeface="Archivo"/>
                <a:sym typeface="Archivo"/>
              </a:rPr>
              <a:t>Ley </a:t>
            </a:r>
            <a:r>
              <a:rPr lang="es-MX" b="1" dirty="0" err="1">
                <a:solidFill>
                  <a:schemeClr val="dk1"/>
                </a:solidFill>
                <a:latin typeface="Archivo"/>
                <a:ea typeface="Archivo"/>
                <a:cs typeface="Archivo"/>
                <a:sym typeface="Archivo"/>
              </a:rPr>
              <a:t>Nº</a:t>
            </a:r>
            <a:r>
              <a:rPr lang="es-MX" b="1" dirty="0">
                <a:solidFill>
                  <a:schemeClr val="dk1"/>
                </a:solidFill>
                <a:latin typeface="Archivo"/>
                <a:ea typeface="Archivo"/>
                <a:cs typeface="Archivo"/>
                <a:sym typeface="Archivo"/>
              </a:rPr>
              <a:t> 26.892 de Promoción de la Convivencia y Abordaje de la Conflictividad Social en Las Instituciones Educativas </a:t>
            </a:r>
            <a:endParaRPr b="1" dirty="0">
              <a:solidFill>
                <a:schemeClr val="dk1"/>
              </a:solidFill>
              <a:latin typeface="Archivo"/>
              <a:ea typeface="Archivo"/>
              <a:cs typeface="Archivo"/>
              <a:sym typeface="Archivo"/>
            </a:endParaRPr>
          </a:p>
        </p:txBody>
      </p:sp>
      <p:cxnSp>
        <p:nvCxnSpPr>
          <p:cNvPr id="553" name="Google Shape;553;p36"/>
          <p:cNvCxnSpPr>
            <a:cxnSpLocks/>
          </p:cNvCxnSpPr>
          <p:nvPr/>
        </p:nvCxnSpPr>
        <p:spPr>
          <a:xfrm rot="5400000">
            <a:off x="3638857" y="2216712"/>
            <a:ext cx="1339701" cy="12700"/>
          </a:xfrm>
          <a:prstGeom prst="bentConnector3">
            <a:avLst>
              <a:gd name="adj1" fmla="val 50000"/>
            </a:avLst>
          </a:prstGeom>
          <a:noFill/>
          <a:ln w="9525" cap="flat" cmpd="sng">
            <a:solidFill>
              <a:schemeClr val="lt2"/>
            </a:solidFill>
            <a:prstDash val="solid"/>
            <a:round/>
            <a:headEnd type="none" w="sm" len="sm"/>
            <a:tailEnd type="none" w="sm" len="sm"/>
          </a:ln>
        </p:spPr>
      </p:cxnSp>
      <p:cxnSp>
        <p:nvCxnSpPr>
          <p:cNvPr id="554" name="Google Shape;554;p36"/>
          <p:cNvCxnSpPr>
            <a:cxnSpLocks/>
          </p:cNvCxnSpPr>
          <p:nvPr/>
        </p:nvCxnSpPr>
        <p:spPr>
          <a:xfrm rot="5400000" flipH="1" flipV="1">
            <a:off x="2185165" y="738836"/>
            <a:ext cx="1304288" cy="2933039"/>
          </a:xfrm>
          <a:prstGeom prst="bentConnector3">
            <a:avLst>
              <a:gd name="adj1" fmla="val 50000"/>
            </a:avLst>
          </a:prstGeom>
          <a:noFill/>
          <a:ln w="9525" cap="flat" cmpd="sng">
            <a:solidFill>
              <a:schemeClr val="lt2"/>
            </a:solidFill>
            <a:prstDash val="solid"/>
            <a:round/>
            <a:headEnd type="none" w="sm" len="sm"/>
            <a:tailEnd type="none" w="sm" len="sm"/>
          </a:ln>
        </p:spPr>
      </p:cxnSp>
      <p:cxnSp>
        <p:nvCxnSpPr>
          <p:cNvPr id="556" name="Google Shape;556;p36"/>
          <p:cNvCxnSpPr>
            <a:cxnSpLocks/>
            <a:stCxn id="551" idx="0"/>
            <a:endCxn id="548" idx="2"/>
          </p:cNvCxnSpPr>
          <p:nvPr/>
        </p:nvCxnSpPr>
        <p:spPr>
          <a:xfrm rot="16200000" flipV="1">
            <a:off x="5026168" y="830872"/>
            <a:ext cx="1304289" cy="2748968"/>
          </a:xfrm>
          <a:prstGeom prst="bentConnector3">
            <a:avLst>
              <a:gd name="adj1" fmla="val 50000"/>
            </a:avLst>
          </a:prstGeom>
          <a:noFill/>
          <a:ln w="9525" cap="flat" cmpd="sng">
            <a:solidFill>
              <a:schemeClr val="lt2"/>
            </a:solidFill>
            <a:prstDash val="solid"/>
            <a:round/>
            <a:headEnd type="none" w="sm" len="sm"/>
            <a:tailEnd type="none" w="sm" len="sm"/>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31114665-62BA-43FD-8E1B-F80B991224B1}"/>
              </a:ext>
            </a:extLst>
          </p:cNvPr>
          <p:cNvSpPr>
            <a:spLocks noGrp="1"/>
          </p:cNvSpPr>
          <p:nvPr>
            <p:ph type="subTitle" idx="2"/>
          </p:nvPr>
        </p:nvSpPr>
        <p:spPr>
          <a:xfrm>
            <a:off x="720000" y="1282700"/>
            <a:ext cx="6963500" cy="2832025"/>
          </a:xfrm>
        </p:spPr>
        <p:txBody>
          <a:bodyPr/>
          <a:lstStyle/>
          <a:p>
            <a:pPr>
              <a:lnSpc>
                <a:spcPct val="200000"/>
              </a:lnSpc>
            </a:pPr>
            <a:r>
              <a:rPr lang="es-MX" dirty="0"/>
              <a:t>      </a:t>
            </a:r>
            <a:r>
              <a:rPr lang="es-MX" sz="1600" b="1" dirty="0"/>
              <a:t>El enfoque de derechos constituye una perspectiva integral que concibe a todas las personas como titulares de derechos universales, interdependientes e inalienables, y al Estado como responsable de su garantía, respeto, protección y promoción.</a:t>
            </a:r>
            <a:endParaRPr lang="es-AR" sz="1600" b="1" dirty="0"/>
          </a:p>
        </p:txBody>
      </p:sp>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720000" y="229125"/>
            <a:ext cx="7704000" cy="572700"/>
          </a:xfrm>
        </p:spPr>
        <p:txBody>
          <a:bodyPr/>
          <a:lstStyle/>
          <a:p>
            <a:pPr algn="ctr"/>
            <a:r>
              <a:rPr lang="es-MX" dirty="0"/>
              <a:t>Enfoque de derechos</a:t>
            </a:r>
            <a:endParaRPr lang="es-AR" dirty="0"/>
          </a:p>
        </p:txBody>
      </p:sp>
    </p:spTree>
    <p:extLst>
      <p:ext uri="{BB962C8B-B14F-4D97-AF65-F5344CB8AC3E}">
        <p14:creationId xmlns:p14="http://schemas.microsoft.com/office/powerpoint/2010/main" val="193270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237400" y="259535"/>
            <a:ext cx="7704000" cy="572700"/>
          </a:xfrm>
        </p:spPr>
        <p:txBody>
          <a:bodyPr/>
          <a:lstStyle/>
          <a:p>
            <a:pPr algn="ctr"/>
            <a:r>
              <a:rPr lang="es-MX" dirty="0"/>
              <a:t>Pensar en clave socioafectiva</a:t>
            </a:r>
            <a:endParaRPr lang="es-AR" dirty="0"/>
          </a:p>
        </p:txBody>
      </p:sp>
      <p:sp>
        <p:nvSpPr>
          <p:cNvPr id="2" name="CuadroTexto 1">
            <a:extLst>
              <a:ext uri="{FF2B5EF4-FFF2-40B4-BE49-F238E27FC236}">
                <a16:creationId xmlns:a16="http://schemas.microsoft.com/office/drawing/2014/main" id="{1BF2051B-3FFC-4053-A171-0CFAFBA5686C}"/>
              </a:ext>
            </a:extLst>
          </p:cNvPr>
          <p:cNvSpPr txBox="1"/>
          <p:nvPr/>
        </p:nvSpPr>
        <p:spPr>
          <a:xfrm>
            <a:off x="720000" y="832235"/>
            <a:ext cx="6426200" cy="3479029"/>
          </a:xfrm>
          <a:prstGeom prst="rect">
            <a:avLst/>
          </a:prstGeom>
          <a:noFill/>
        </p:spPr>
        <p:txBody>
          <a:bodyPr wrap="square" rtlCol="0">
            <a:spAutoFit/>
          </a:bodyPr>
          <a:lstStyle/>
          <a:p>
            <a:pPr algn="just">
              <a:lnSpc>
                <a:spcPct val="200000"/>
              </a:lnSpc>
            </a:pPr>
            <a:r>
              <a:rPr lang="es-MX" b="1" dirty="0">
                <a:solidFill>
                  <a:schemeClr val="tx1"/>
                </a:solidFill>
                <a:latin typeface="Manrope" panose="020B0604020202020204" charset="0"/>
              </a:rPr>
              <a:t>El giro socioafectivo (también llamado giro afectivo, </a:t>
            </a:r>
            <a:r>
              <a:rPr lang="es-MX" b="1" dirty="0" err="1">
                <a:solidFill>
                  <a:schemeClr val="tx1"/>
                </a:solidFill>
                <a:latin typeface="Manrope" panose="020B0604020202020204" charset="0"/>
              </a:rPr>
              <a:t>affective</a:t>
            </a:r>
            <a:r>
              <a:rPr lang="es-MX" b="1" dirty="0">
                <a:solidFill>
                  <a:schemeClr val="tx1"/>
                </a:solidFill>
                <a:latin typeface="Manrope" panose="020B0604020202020204" charset="0"/>
              </a:rPr>
              <a:t> </a:t>
            </a:r>
            <a:r>
              <a:rPr lang="es-MX" b="1" dirty="0" err="1">
                <a:solidFill>
                  <a:schemeClr val="tx1"/>
                </a:solidFill>
                <a:latin typeface="Manrope" panose="020B0604020202020204" charset="0"/>
              </a:rPr>
              <a:t>turn</a:t>
            </a:r>
            <a:r>
              <a:rPr lang="es-MX" b="1" dirty="0">
                <a:solidFill>
                  <a:schemeClr val="tx1"/>
                </a:solidFill>
                <a:latin typeface="Manrope" panose="020B0604020202020204" charset="0"/>
              </a:rPr>
              <a:t>) es una corriente de pensamiento que ha cobrado fuerza desde finales del siglo XX en disciplinas como la sociología, la antropología, la filosofía, la pedagogía y los estudios culturales. Parte de una crítica a la tradicional dicotomía entre razón y emoción, y pone en el centro la dimensión afectiva de la vida social, política y subjetiva.</a:t>
            </a:r>
          </a:p>
          <a:p>
            <a:pPr algn="just">
              <a:lnSpc>
                <a:spcPct val="200000"/>
              </a:lnSpc>
            </a:pPr>
            <a:r>
              <a:rPr lang="es-MX" b="1" dirty="0">
                <a:solidFill>
                  <a:schemeClr val="tx1"/>
                </a:solidFill>
                <a:latin typeface="Manrope" panose="020B0604020202020204" charset="0"/>
              </a:rPr>
              <a:t>Judith Butler y, en América Latina, autores como Carina Kaplan, Dora Barrancos, Rita </a:t>
            </a:r>
            <a:r>
              <a:rPr lang="es-MX" b="1" dirty="0" err="1">
                <a:solidFill>
                  <a:schemeClr val="tx1"/>
                </a:solidFill>
                <a:latin typeface="Manrope" panose="020B0604020202020204" charset="0"/>
              </a:rPr>
              <a:t>Segato</a:t>
            </a:r>
            <a:r>
              <a:rPr lang="es-MX" b="1" dirty="0">
                <a:solidFill>
                  <a:schemeClr val="tx1"/>
                </a:solidFill>
                <a:latin typeface="Manrope" panose="020B0604020202020204" charset="0"/>
              </a:rPr>
              <a:t>,</a:t>
            </a:r>
          </a:p>
        </p:txBody>
      </p:sp>
    </p:spTree>
    <p:extLst>
      <p:ext uri="{BB962C8B-B14F-4D97-AF65-F5344CB8AC3E}">
        <p14:creationId xmlns:p14="http://schemas.microsoft.com/office/powerpoint/2010/main" val="1111060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237400" y="259535"/>
            <a:ext cx="7704000" cy="572700"/>
          </a:xfrm>
        </p:spPr>
        <p:txBody>
          <a:bodyPr/>
          <a:lstStyle/>
          <a:p>
            <a:pPr algn="ctr"/>
            <a:r>
              <a:rPr lang="es-MX" dirty="0"/>
              <a:t>Pensar en clave socioafectiva</a:t>
            </a:r>
            <a:endParaRPr lang="es-AR" dirty="0"/>
          </a:p>
        </p:txBody>
      </p:sp>
      <p:sp>
        <p:nvSpPr>
          <p:cNvPr id="2" name="CuadroTexto 1">
            <a:extLst>
              <a:ext uri="{FF2B5EF4-FFF2-40B4-BE49-F238E27FC236}">
                <a16:creationId xmlns:a16="http://schemas.microsoft.com/office/drawing/2014/main" id="{1BF2051B-3FFC-4053-A171-0CFAFBA5686C}"/>
              </a:ext>
            </a:extLst>
          </p:cNvPr>
          <p:cNvSpPr txBox="1"/>
          <p:nvPr/>
        </p:nvSpPr>
        <p:spPr>
          <a:xfrm>
            <a:off x="596900" y="910519"/>
            <a:ext cx="7344500" cy="3479029"/>
          </a:xfrm>
          <a:prstGeom prst="rect">
            <a:avLst/>
          </a:prstGeom>
          <a:noFill/>
        </p:spPr>
        <p:txBody>
          <a:bodyPr wrap="square" rtlCol="0">
            <a:spAutoFit/>
          </a:bodyPr>
          <a:lstStyle/>
          <a:p>
            <a:pPr algn="just">
              <a:lnSpc>
                <a:spcPct val="200000"/>
              </a:lnSpc>
            </a:pPr>
            <a:r>
              <a:rPr lang="es-MX" b="1" dirty="0">
                <a:solidFill>
                  <a:schemeClr val="tx1"/>
                </a:solidFill>
                <a:latin typeface="Manrope" panose="020B0604020202020204" charset="0"/>
              </a:rPr>
              <a:t>Desnaturalización de las emociones: no son privadas, ni individuales, son construcciones sociales. </a:t>
            </a:r>
          </a:p>
          <a:p>
            <a:pPr algn="just">
              <a:lnSpc>
                <a:spcPct val="200000"/>
              </a:lnSpc>
            </a:pPr>
            <a:r>
              <a:rPr lang="es-MX" b="1" dirty="0">
                <a:solidFill>
                  <a:schemeClr val="tx1"/>
                </a:solidFill>
                <a:latin typeface="Manrope" panose="020B0604020202020204" charset="0"/>
              </a:rPr>
              <a:t>Afectos como forma de vínculo social</a:t>
            </a:r>
          </a:p>
          <a:p>
            <a:pPr algn="just">
              <a:lnSpc>
                <a:spcPct val="200000"/>
              </a:lnSpc>
            </a:pPr>
            <a:r>
              <a:rPr lang="es-MX" b="1" dirty="0">
                <a:solidFill>
                  <a:schemeClr val="tx1"/>
                </a:solidFill>
                <a:latin typeface="Manrope" panose="020B0604020202020204" charset="0"/>
              </a:rPr>
              <a:t>Emociones como entramado político y estructural: el miedo, la vergüenza, el amor, la esperanza… son también efectos de estructuras sociales. </a:t>
            </a:r>
          </a:p>
          <a:p>
            <a:pPr algn="just">
              <a:lnSpc>
                <a:spcPct val="200000"/>
              </a:lnSpc>
            </a:pPr>
            <a:r>
              <a:rPr lang="es-MX" b="1" dirty="0">
                <a:solidFill>
                  <a:schemeClr val="tx1"/>
                </a:solidFill>
                <a:latin typeface="Manrope" panose="020B0604020202020204" charset="0"/>
              </a:rPr>
              <a:t>Subjetividad situada: este giro también implica pensar cómo las personas construyen sentido desde sus emociones, en contextos determinados, con lenguajes disponibles para nombrarlas y narrarlas.</a:t>
            </a:r>
          </a:p>
        </p:txBody>
      </p:sp>
    </p:spTree>
    <p:extLst>
      <p:ext uri="{BB962C8B-B14F-4D97-AF65-F5344CB8AC3E}">
        <p14:creationId xmlns:p14="http://schemas.microsoft.com/office/powerpoint/2010/main" val="3010379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237400" y="259535"/>
            <a:ext cx="7704000" cy="572700"/>
          </a:xfrm>
        </p:spPr>
        <p:txBody>
          <a:bodyPr/>
          <a:lstStyle/>
          <a:p>
            <a:pPr algn="ctr"/>
            <a:r>
              <a:rPr lang="es-MX" dirty="0"/>
              <a:t>La afectividad en la escuela (Kaplan)</a:t>
            </a:r>
            <a:endParaRPr lang="es-AR" dirty="0"/>
          </a:p>
        </p:txBody>
      </p:sp>
      <p:sp>
        <p:nvSpPr>
          <p:cNvPr id="2" name="CuadroTexto 1">
            <a:extLst>
              <a:ext uri="{FF2B5EF4-FFF2-40B4-BE49-F238E27FC236}">
                <a16:creationId xmlns:a16="http://schemas.microsoft.com/office/drawing/2014/main" id="{1BF2051B-3FFC-4053-A171-0CFAFBA5686C}"/>
              </a:ext>
            </a:extLst>
          </p:cNvPr>
          <p:cNvSpPr txBox="1"/>
          <p:nvPr/>
        </p:nvSpPr>
        <p:spPr>
          <a:xfrm>
            <a:off x="596900" y="1047679"/>
            <a:ext cx="7344500" cy="3477875"/>
          </a:xfrm>
          <a:prstGeom prst="rect">
            <a:avLst/>
          </a:prstGeom>
          <a:noFill/>
        </p:spPr>
        <p:txBody>
          <a:bodyPr wrap="square" rtlCol="0">
            <a:spAutoFit/>
          </a:bodyPr>
          <a:lstStyle/>
          <a:p>
            <a:pPr marL="342900" indent="-342900">
              <a:lnSpc>
                <a:spcPct val="150000"/>
              </a:lnSpc>
              <a:buAutoNum type="arabicPeriod"/>
            </a:pPr>
            <a:r>
              <a:rPr lang="es-MX" sz="1600" b="1" dirty="0">
                <a:solidFill>
                  <a:schemeClr val="tx1"/>
                </a:solidFill>
                <a:latin typeface="Manrope" panose="020B0604020202020204" charset="0"/>
              </a:rPr>
              <a:t>La escuela como constructora de subjetividades</a:t>
            </a:r>
          </a:p>
          <a:p>
            <a:pPr marL="342900" indent="-342900">
              <a:lnSpc>
                <a:spcPct val="150000"/>
              </a:lnSpc>
              <a:buAutoNum type="arabicPeriod"/>
            </a:pPr>
            <a:r>
              <a:rPr lang="es-MX" sz="1600" b="1" dirty="0">
                <a:solidFill>
                  <a:schemeClr val="tx1"/>
                </a:solidFill>
                <a:latin typeface="Manrope" panose="020B0604020202020204" charset="0"/>
              </a:rPr>
              <a:t>El pasaje de lo cognitivo a lo afectivo</a:t>
            </a:r>
          </a:p>
          <a:p>
            <a:pPr marL="342900" indent="-342900">
              <a:lnSpc>
                <a:spcPct val="150000"/>
              </a:lnSpc>
              <a:buAutoNum type="arabicPeriod"/>
            </a:pPr>
            <a:r>
              <a:rPr lang="es-MX" sz="1600" b="1" dirty="0">
                <a:solidFill>
                  <a:schemeClr val="tx1"/>
                </a:solidFill>
                <a:latin typeface="Manrope" panose="020B0604020202020204" charset="0"/>
              </a:rPr>
              <a:t>La mirada amorosa y el “apapacho”</a:t>
            </a:r>
          </a:p>
          <a:p>
            <a:pPr marL="342900" indent="-342900">
              <a:lnSpc>
                <a:spcPct val="150000"/>
              </a:lnSpc>
              <a:buAutoNum type="arabicPeriod"/>
            </a:pPr>
            <a:r>
              <a:rPr lang="es-MX" sz="1600" b="1" dirty="0">
                <a:solidFill>
                  <a:schemeClr val="tx1"/>
                </a:solidFill>
                <a:latin typeface="Manrope" panose="020B0604020202020204" charset="0"/>
              </a:rPr>
              <a:t>La justicia afectiva como derecho educativo</a:t>
            </a:r>
          </a:p>
          <a:p>
            <a:pPr marL="342900" indent="-342900">
              <a:lnSpc>
                <a:spcPct val="150000"/>
              </a:lnSpc>
              <a:buAutoNum type="arabicPeriod"/>
            </a:pPr>
            <a:r>
              <a:rPr lang="es-MX" sz="1600" b="1" dirty="0">
                <a:solidFill>
                  <a:schemeClr val="tx1"/>
                </a:solidFill>
                <a:latin typeface="Manrope" panose="020B0604020202020204" charset="0"/>
              </a:rPr>
              <a:t>El lenguaje de las emociones como traducción del dolor social</a:t>
            </a:r>
          </a:p>
          <a:p>
            <a:pPr marL="342900" indent="-342900">
              <a:lnSpc>
                <a:spcPct val="150000"/>
              </a:lnSpc>
              <a:buAutoNum type="arabicPeriod"/>
            </a:pPr>
            <a:r>
              <a:rPr lang="es-MX" sz="1600" b="1" dirty="0">
                <a:solidFill>
                  <a:schemeClr val="tx1"/>
                </a:solidFill>
                <a:latin typeface="Manrope" panose="020B0604020202020204" charset="0"/>
              </a:rPr>
              <a:t>La escuela como refugio simbólico</a:t>
            </a:r>
          </a:p>
          <a:p>
            <a:pPr marL="342900" indent="-342900">
              <a:lnSpc>
                <a:spcPct val="150000"/>
              </a:lnSpc>
              <a:buAutoNum type="arabicPeriod"/>
            </a:pPr>
            <a:r>
              <a:rPr lang="es-MX" sz="1600" b="1" dirty="0">
                <a:solidFill>
                  <a:schemeClr val="tx1"/>
                </a:solidFill>
                <a:latin typeface="Manrope" panose="020B0604020202020204" charset="0"/>
              </a:rPr>
              <a:t>Vínculos intersubjetivos y pedagogía comunitaria</a:t>
            </a:r>
          </a:p>
          <a:p>
            <a:pPr marL="342900" indent="-342900">
              <a:lnSpc>
                <a:spcPct val="150000"/>
              </a:lnSpc>
              <a:buAutoNum type="arabicPeriod"/>
            </a:pPr>
            <a:r>
              <a:rPr lang="es-MX" sz="1600" b="1" dirty="0">
                <a:solidFill>
                  <a:schemeClr val="tx1"/>
                </a:solidFill>
                <a:latin typeface="Manrope" panose="020B0604020202020204" charset="0"/>
              </a:rPr>
              <a:t>Importancia de los gestos cotidianos</a:t>
            </a:r>
          </a:p>
          <a:p>
            <a:br>
              <a:rPr lang="es-MX" dirty="0"/>
            </a:br>
            <a:endParaRPr lang="es-MX" b="1" dirty="0">
              <a:solidFill>
                <a:schemeClr val="tx1"/>
              </a:solidFill>
              <a:latin typeface="Manrope" panose="020B0604020202020204" charset="0"/>
            </a:endParaRPr>
          </a:p>
        </p:txBody>
      </p:sp>
    </p:spTree>
    <p:extLst>
      <p:ext uri="{BB962C8B-B14F-4D97-AF65-F5344CB8AC3E}">
        <p14:creationId xmlns:p14="http://schemas.microsoft.com/office/powerpoint/2010/main" val="3406595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237400" y="259535"/>
            <a:ext cx="7704000" cy="572700"/>
          </a:xfrm>
        </p:spPr>
        <p:txBody>
          <a:bodyPr/>
          <a:lstStyle/>
          <a:p>
            <a:pPr algn="ctr"/>
            <a:r>
              <a:rPr lang="es-MX" dirty="0"/>
              <a:t>¿Cómo pensar esto en relación a los adultos en la escuela?</a:t>
            </a:r>
            <a:br>
              <a:rPr lang="es-MX" dirty="0"/>
            </a:br>
            <a:endParaRPr lang="es-AR" dirty="0"/>
          </a:p>
        </p:txBody>
      </p:sp>
      <p:sp>
        <p:nvSpPr>
          <p:cNvPr id="2" name="CuadroTexto 1">
            <a:extLst>
              <a:ext uri="{FF2B5EF4-FFF2-40B4-BE49-F238E27FC236}">
                <a16:creationId xmlns:a16="http://schemas.microsoft.com/office/drawing/2014/main" id="{1BF2051B-3FFC-4053-A171-0CFAFBA5686C}"/>
              </a:ext>
            </a:extLst>
          </p:cNvPr>
          <p:cNvSpPr txBox="1"/>
          <p:nvPr/>
        </p:nvSpPr>
        <p:spPr>
          <a:xfrm>
            <a:off x="596900" y="1466779"/>
            <a:ext cx="7344500" cy="2862322"/>
          </a:xfrm>
          <a:prstGeom prst="rect">
            <a:avLst/>
          </a:prstGeom>
          <a:noFill/>
        </p:spPr>
        <p:txBody>
          <a:bodyPr wrap="square" rtlCol="0">
            <a:spAutoFit/>
          </a:bodyPr>
          <a:lstStyle/>
          <a:p>
            <a:pPr>
              <a:spcAft>
                <a:spcPts val="800"/>
              </a:spcAft>
            </a:pPr>
            <a:r>
              <a:rPr lang="es-MX" dirty="0">
                <a:latin typeface="Arial" panose="020B0604020202020204" pitchFamily="34" charset="0"/>
              </a:rPr>
              <a:t> </a:t>
            </a:r>
            <a:r>
              <a:rPr lang="es-MX" sz="1600" b="1" dirty="0">
                <a:solidFill>
                  <a:schemeClr val="tx1"/>
                </a:solidFill>
                <a:latin typeface="Manrope" panose="020B0604020202020204" charset="0"/>
              </a:rPr>
              <a:t>Condiciones laborales y afectividad docente</a:t>
            </a:r>
          </a:p>
          <a:p>
            <a:pPr fontAlgn="base">
              <a:spcAft>
                <a:spcPts val="800"/>
              </a:spcAft>
              <a:buFont typeface="Arial" panose="020B0604020202020204" pitchFamily="34" charset="0"/>
              <a:buChar char="•"/>
            </a:pPr>
            <a:r>
              <a:rPr lang="es-MX" sz="1600" b="1" dirty="0">
                <a:solidFill>
                  <a:schemeClr val="tx1"/>
                </a:solidFill>
                <a:latin typeface="Manrope" panose="020B0604020202020204" charset="0"/>
              </a:rPr>
              <a:t>Las condiciones de trabajo (precariedad, sobrecarga, falta de reconocimiento) afectan profundamente la salud emocional de los docentes.</a:t>
            </a:r>
          </a:p>
          <a:p>
            <a:pPr fontAlgn="base">
              <a:spcAft>
                <a:spcPts val="800"/>
              </a:spcAft>
              <a:buFont typeface="Arial" panose="020B0604020202020204" pitchFamily="34" charset="0"/>
              <a:buChar char="•"/>
            </a:pPr>
            <a:r>
              <a:rPr lang="es-MX" sz="1600" b="1" dirty="0">
                <a:solidFill>
                  <a:schemeClr val="tx1"/>
                </a:solidFill>
                <a:latin typeface="Manrope" panose="020B0604020202020204" charset="0"/>
              </a:rPr>
              <a:t>Muchas veces se exige a los/as educadores/as que sean “emocionalmente disponibles” para sus estudiantes, pero sin considerar quién cuida a quienes cuidan.</a:t>
            </a:r>
          </a:p>
          <a:p>
            <a:pPr fontAlgn="base">
              <a:spcAft>
                <a:spcPts val="800"/>
              </a:spcAft>
              <a:buFont typeface="Arial" panose="020B0604020202020204" pitchFamily="34" charset="0"/>
              <a:buChar char="•"/>
            </a:pPr>
            <a:r>
              <a:rPr lang="es-MX" sz="1600" b="1" dirty="0">
                <a:solidFill>
                  <a:schemeClr val="tx1"/>
                </a:solidFill>
                <a:latin typeface="Manrope" panose="020B0604020202020204" charset="0"/>
              </a:rPr>
              <a:t>El afecto no puede exigirse como una “virtud natural” o una vocación: debe ser sostenido por condiciones institucionales de respeto, escucha y contención.</a:t>
            </a:r>
          </a:p>
        </p:txBody>
      </p:sp>
    </p:spTree>
    <p:extLst>
      <p:ext uri="{BB962C8B-B14F-4D97-AF65-F5344CB8AC3E}">
        <p14:creationId xmlns:p14="http://schemas.microsoft.com/office/powerpoint/2010/main" val="901541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237400" y="259535"/>
            <a:ext cx="7704000" cy="572700"/>
          </a:xfrm>
        </p:spPr>
        <p:txBody>
          <a:bodyPr/>
          <a:lstStyle/>
          <a:p>
            <a:pPr algn="ctr"/>
            <a:r>
              <a:rPr lang="es-MX" dirty="0"/>
              <a:t>¿Cómo pensar esto en relación a los adultos en la escuela?</a:t>
            </a:r>
            <a:br>
              <a:rPr lang="es-MX" dirty="0"/>
            </a:br>
            <a:endParaRPr lang="es-AR" dirty="0"/>
          </a:p>
        </p:txBody>
      </p:sp>
      <p:sp>
        <p:nvSpPr>
          <p:cNvPr id="2" name="CuadroTexto 1">
            <a:extLst>
              <a:ext uri="{FF2B5EF4-FFF2-40B4-BE49-F238E27FC236}">
                <a16:creationId xmlns:a16="http://schemas.microsoft.com/office/drawing/2014/main" id="{1BF2051B-3FFC-4053-A171-0CFAFBA5686C}"/>
              </a:ext>
            </a:extLst>
          </p:cNvPr>
          <p:cNvSpPr txBox="1"/>
          <p:nvPr/>
        </p:nvSpPr>
        <p:spPr>
          <a:xfrm>
            <a:off x="596900" y="1466779"/>
            <a:ext cx="7344500" cy="2718693"/>
          </a:xfrm>
          <a:prstGeom prst="rect">
            <a:avLst/>
          </a:prstGeom>
          <a:noFill/>
        </p:spPr>
        <p:txBody>
          <a:bodyPr wrap="square" rtlCol="0">
            <a:spAutoFit/>
          </a:bodyPr>
          <a:lstStyle/>
          <a:p>
            <a:pPr>
              <a:spcAft>
                <a:spcPts val="800"/>
              </a:spcAft>
            </a:pPr>
            <a:r>
              <a:rPr lang="es-MX" sz="1600" b="1" dirty="0">
                <a:solidFill>
                  <a:schemeClr val="tx1"/>
                </a:solidFill>
                <a:latin typeface="Manrope" panose="020B0604020202020204" charset="0"/>
              </a:rPr>
              <a:t> Afectividad como construcción colectiva</a:t>
            </a:r>
          </a:p>
          <a:p>
            <a:pPr>
              <a:spcAft>
                <a:spcPts val="800"/>
              </a:spcAft>
            </a:pPr>
            <a:endParaRPr lang="es-MX" sz="1600" b="1" dirty="0">
              <a:solidFill>
                <a:schemeClr val="tx1"/>
              </a:solidFill>
              <a:latin typeface="Manrope" panose="020B0604020202020204" charset="0"/>
            </a:endParaRPr>
          </a:p>
          <a:p>
            <a:pPr fontAlgn="base">
              <a:spcAft>
                <a:spcPts val="800"/>
              </a:spcAft>
              <a:buFont typeface="Arial" panose="020B0604020202020204" pitchFamily="34" charset="0"/>
              <a:buChar char="•"/>
            </a:pPr>
            <a:r>
              <a:rPr lang="es-MX" sz="1600" b="1" dirty="0">
                <a:solidFill>
                  <a:schemeClr val="tx1"/>
                </a:solidFill>
                <a:latin typeface="Manrope" panose="020B0604020202020204" charset="0"/>
              </a:rPr>
              <a:t>Las emociones en los adultos también son socialmente compartidas y reguladas. Por ejemplo, el miedo al juicio de colegas, la vergüenza de no “estar a la altura”, o el enojo ante decisiones jerárquicas injustas.</a:t>
            </a:r>
          </a:p>
          <a:p>
            <a:pPr fontAlgn="base">
              <a:spcAft>
                <a:spcPts val="800"/>
              </a:spcAft>
              <a:buFont typeface="Arial" panose="020B0604020202020204" pitchFamily="34" charset="0"/>
              <a:buChar char="•"/>
            </a:pPr>
            <a:endParaRPr lang="es-MX" sz="1600" b="1" dirty="0">
              <a:solidFill>
                <a:schemeClr val="tx1"/>
              </a:solidFill>
              <a:latin typeface="Manrope" panose="020B0604020202020204" charset="0"/>
            </a:endParaRPr>
          </a:p>
          <a:p>
            <a:pPr fontAlgn="base">
              <a:spcAft>
                <a:spcPts val="800"/>
              </a:spcAft>
              <a:buFont typeface="Arial" panose="020B0604020202020204" pitchFamily="34" charset="0"/>
              <a:buChar char="•"/>
            </a:pPr>
            <a:r>
              <a:rPr lang="es-MX" sz="1600" b="1" dirty="0">
                <a:solidFill>
                  <a:schemeClr val="tx1"/>
                </a:solidFill>
                <a:latin typeface="Manrope" panose="020B0604020202020204" charset="0"/>
              </a:rPr>
              <a:t>Repensar la escuela desde el giro socioafectivo implica construir espacios donde los adultos puedan también narrar y procesar sus emociones.</a:t>
            </a:r>
          </a:p>
        </p:txBody>
      </p:sp>
    </p:spTree>
    <p:extLst>
      <p:ext uri="{BB962C8B-B14F-4D97-AF65-F5344CB8AC3E}">
        <p14:creationId xmlns:p14="http://schemas.microsoft.com/office/powerpoint/2010/main" val="2139985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grpSp>
        <p:nvGrpSpPr>
          <p:cNvPr id="529" name="Google Shape;529;p35"/>
          <p:cNvGrpSpPr/>
          <p:nvPr/>
        </p:nvGrpSpPr>
        <p:grpSpPr>
          <a:xfrm>
            <a:off x="4838422" y="57281"/>
            <a:ext cx="5164500" cy="5143500"/>
            <a:chOff x="4533622" y="0"/>
            <a:chExt cx="5164500" cy="5143500"/>
          </a:xfrm>
        </p:grpSpPr>
        <p:sp>
          <p:nvSpPr>
            <p:cNvPr id="530" name="Google Shape;530;p35"/>
            <p:cNvSpPr/>
            <p:nvPr/>
          </p:nvSpPr>
          <p:spPr>
            <a:xfrm flipH="1">
              <a:off x="4533622" y="0"/>
              <a:ext cx="5164500" cy="51435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5"/>
            <p:cNvSpPr/>
            <p:nvPr/>
          </p:nvSpPr>
          <p:spPr>
            <a:xfrm rot="-2699590">
              <a:off x="7184489" y="2245051"/>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5"/>
            <p:cNvSpPr/>
            <p:nvPr/>
          </p:nvSpPr>
          <p:spPr>
            <a:xfrm rot="-2699590">
              <a:off x="5940285" y="3571560"/>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5"/>
            <p:cNvSpPr/>
            <p:nvPr/>
          </p:nvSpPr>
          <p:spPr>
            <a:xfrm>
              <a:off x="6777914" y="2891181"/>
              <a:ext cx="1596600" cy="15966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7" name="Google Shape;537;p35"/>
          <p:cNvSpPr txBox="1">
            <a:spLocks noGrp="1"/>
          </p:cNvSpPr>
          <p:nvPr>
            <p:ph type="subTitle" idx="1"/>
          </p:nvPr>
        </p:nvSpPr>
        <p:spPr>
          <a:xfrm>
            <a:off x="360759" y="824728"/>
            <a:ext cx="6899579" cy="711600"/>
          </a:xfrm>
          <a:prstGeom prst="rect">
            <a:avLst/>
          </a:prstGeom>
        </p:spPr>
        <p:txBody>
          <a:bodyPr spcFirstLastPara="1" wrap="square" lIns="91425" tIns="91425" rIns="91425" bIns="91425" anchor="t" anchorCtr="0">
            <a:noAutofit/>
          </a:bodyPr>
          <a:lstStyle/>
          <a:p>
            <a:pPr marL="0" lvl="0" indent="0"/>
            <a:r>
              <a:rPr lang="es-MX" b="1" dirty="0"/>
              <a:t>“Muchas veces escuchamos a docentes o directivos decir: ‘yo tengo vida fuera de la escuela’, como si la escuela no fuera un lugar habitable, como si convivir en ella fuera una forma de desgaste. ¿Por qué cuesta tanto convivir con la escuela y no solo en la escuela?”</a:t>
            </a:r>
          </a:p>
          <a:p>
            <a:pPr marL="0" lvl="0" indent="0" algn="l" rtl="0">
              <a:spcBef>
                <a:spcPts val="0"/>
              </a:spcBef>
              <a:spcAft>
                <a:spcPts val="0"/>
              </a:spcAft>
              <a:buNone/>
            </a:pPr>
            <a:endParaRPr dirty="0"/>
          </a:p>
        </p:txBody>
      </p:sp>
      <p:pic>
        <p:nvPicPr>
          <p:cNvPr id="1026" name="Picture 2" descr="https://lh7-rt.googleusercontent.com/docsz/AD_4nXdkRzMzdBPFR50B0g0nyllq5U0zWVSWz-lVpQwwTpwB0Gqlgzbd6jUnV1gTBaeMl06ukxbp2h0-0iuiAk00UMXhbBPPJ2feCY5V_5FxpOkPC43RXyvttKLb84ghmP_UFk9F9abCI8u3FHjoLFW-UA8?key=UDe4FcsOrt4G7HusIpGjTw">
            <a:extLst>
              <a:ext uri="{FF2B5EF4-FFF2-40B4-BE49-F238E27FC236}">
                <a16:creationId xmlns:a16="http://schemas.microsoft.com/office/drawing/2014/main" id="{B6190B35-5DEC-4496-94A9-9C44850D10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1043" y="2405537"/>
            <a:ext cx="3429000" cy="228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34"/>
          <p:cNvSpPr txBox="1">
            <a:spLocks noGrp="1"/>
          </p:cNvSpPr>
          <p:nvPr>
            <p:ph type="subTitle" idx="1"/>
          </p:nvPr>
        </p:nvSpPr>
        <p:spPr>
          <a:xfrm>
            <a:off x="694131" y="1752769"/>
            <a:ext cx="5877546" cy="2772900"/>
          </a:xfrm>
          <a:prstGeom prst="rect">
            <a:avLst/>
          </a:prstGeom>
        </p:spPr>
        <p:txBody>
          <a:bodyPr spcFirstLastPara="1" wrap="square" lIns="91425" tIns="91425" rIns="91425" bIns="91425" anchor="b" anchorCtr="0">
            <a:noAutofit/>
          </a:bodyPr>
          <a:lstStyle/>
          <a:p>
            <a:pPr marL="0" lvl="0" indent="0"/>
            <a:r>
              <a:rPr lang="es-MX" b="1" dirty="0"/>
              <a:t>¿Qué emociones o pensamientos les despierta esta escena?</a:t>
            </a:r>
          </a:p>
          <a:p>
            <a:pPr marL="0" lvl="0" indent="0"/>
            <a:endParaRPr lang="es-MX" b="1" dirty="0"/>
          </a:p>
          <a:p>
            <a:pPr marL="0" lvl="0" indent="0"/>
            <a:r>
              <a:rPr lang="es-MX" b="1" dirty="0"/>
              <a:t>¿En qué momentos sienten que no pueden convivir con la escuela?</a:t>
            </a:r>
            <a:endParaRPr b="1" dirty="0"/>
          </a:p>
        </p:txBody>
      </p:sp>
      <p:sp>
        <p:nvSpPr>
          <p:cNvPr id="517" name="Google Shape;517;p34"/>
          <p:cNvSpPr/>
          <p:nvPr/>
        </p:nvSpPr>
        <p:spPr>
          <a:xfrm rot="-8100000" flipH="1">
            <a:off x="7675121" y="3741148"/>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8" name="Google Shape;518;p34"/>
          <p:cNvGrpSpPr/>
          <p:nvPr/>
        </p:nvGrpSpPr>
        <p:grpSpPr>
          <a:xfrm>
            <a:off x="5100984" y="-343157"/>
            <a:ext cx="5490816" cy="5475238"/>
            <a:chOff x="5100984" y="-343157"/>
            <a:chExt cx="5490816" cy="5475238"/>
          </a:xfrm>
        </p:grpSpPr>
        <p:sp>
          <p:nvSpPr>
            <p:cNvPr id="519" name="Google Shape;519;p34"/>
            <p:cNvSpPr/>
            <p:nvPr/>
          </p:nvSpPr>
          <p:spPr>
            <a:xfrm rot="10800000">
              <a:off x="5427300" y="-11419"/>
              <a:ext cx="5164500" cy="51435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4"/>
            <p:cNvSpPr/>
            <p:nvPr/>
          </p:nvSpPr>
          <p:spPr>
            <a:xfrm rot="-8100410" flipH="1">
              <a:off x="7119560" y="1497006"/>
              <a:ext cx="1780000" cy="477721"/>
            </a:xfrm>
            <a:prstGeom prst="roundRect">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4"/>
            <p:cNvSpPr/>
            <p:nvPr/>
          </p:nvSpPr>
          <p:spPr>
            <a:xfrm rot="-8100000" flipH="1">
              <a:off x="8492184" y="3183918"/>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4"/>
            <p:cNvSpPr/>
            <p:nvPr/>
          </p:nvSpPr>
          <p:spPr>
            <a:xfrm rot="10800000" flipH="1">
              <a:off x="6015289" y="824156"/>
              <a:ext cx="1596600" cy="1596600"/>
            </a:xfrm>
            <a:prstGeom prst="ellipse">
              <a:avLst/>
            </a:prstGeom>
            <a:noFill/>
            <a:ln w="9525" cap="flat" cmpd="sng">
              <a:solidFill>
                <a:schemeClr val="lt1"/>
              </a:solidFill>
              <a:prstDash val="lg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4"/>
            <p:cNvSpPr/>
            <p:nvPr/>
          </p:nvSpPr>
          <p:spPr>
            <a:xfrm rot="-8100000" flipH="1">
              <a:off x="6720959" y="124118"/>
              <a:ext cx="996172" cy="114976"/>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4"/>
            <p:cNvSpPr/>
            <p:nvPr/>
          </p:nvSpPr>
          <p:spPr>
            <a:xfrm rot="-8100410" flipH="1">
              <a:off x="4955884" y="238251"/>
              <a:ext cx="1780000" cy="326683"/>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Convivencia y mitos</a:t>
            </a:r>
            <a:endParaRPr dirty="0"/>
          </a:p>
        </p:txBody>
      </p:sp>
      <p:sp>
        <p:nvSpPr>
          <p:cNvPr id="509" name="Google Shape;509;p33"/>
          <p:cNvSpPr txBox="1">
            <a:spLocks noGrp="1"/>
          </p:cNvSpPr>
          <p:nvPr>
            <p:ph type="subTitle" idx="1"/>
          </p:nvPr>
        </p:nvSpPr>
        <p:spPr>
          <a:xfrm>
            <a:off x="4255610" y="1667625"/>
            <a:ext cx="3030900" cy="2447100"/>
          </a:xfrm>
          <a:prstGeom prst="rect">
            <a:avLst/>
          </a:prstGeom>
        </p:spPr>
        <p:txBody>
          <a:bodyPr spcFirstLastPara="1" wrap="square" lIns="91425" tIns="91425" rIns="91425" bIns="91425" anchor="t" anchorCtr="0">
            <a:noAutofit/>
          </a:bodyPr>
          <a:lstStyle/>
          <a:p>
            <a:pPr marL="0" lvl="0" indent="0"/>
            <a:r>
              <a:rPr lang="es-MX" sz="1600" b="1" dirty="0"/>
              <a:t>Estos mitos son creencias sociales que impiden pensar de forma más compleja la convivencia y tienden a culpabilizar a ciertas personas o idealizar el pasado. </a:t>
            </a:r>
          </a:p>
          <a:p>
            <a:pPr marL="0" lvl="0" indent="0" algn="l" rtl="0">
              <a:spcBef>
                <a:spcPts val="0"/>
              </a:spcBef>
              <a:spcAft>
                <a:spcPts val="0"/>
              </a:spcAft>
              <a:buNone/>
            </a:pPr>
            <a:endParaRPr dirty="0"/>
          </a:p>
        </p:txBody>
      </p:sp>
      <p:sp>
        <p:nvSpPr>
          <p:cNvPr id="510" name="Google Shape;510;p33"/>
          <p:cNvSpPr txBox="1">
            <a:spLocks noGrp="1"/>
          </p:cNvSpPr>
          <p:nvPr>
            <p:ph type="subTitle" idx="2"/>
          </p:nvPr>
        </p:nvSpPr>
        <p:spPr>
          <a:xfrm>
            <a:off x="720000" y="1667625"/>
            <a:ext cx="3030900" cy="2447100"/>
          </a:xfrm>
          <a:prstGeom prst="rect">
            <a:avLst/>
          </a:prstGeom>
        </p:spPr>
        <p:txBody>
          <a:bodyPr spcFirstLastPara="1" wrap="square" lIns="91425" tIns="91425" rIns="91425" bIns="91425" anchor="t" anchorCtr="0">
            <a:noAutofit/>
          </a:bodyPr>
          <a:lstStyle/>
          <a:p>
            <a:pPr marL="0" lvl="0" indent="0"/>
            <a:r>
              <a:rPr lang="es-MX" sz="1600" b="1" dirty="0"/>
              <a:t>Algunos mitos que circulan en la escuela sobre la disciplina, la autoridad y la convivencia. Son frases que muchas veces se repiten sin discusión, pero que condicionan nuestras prácticas. </a:t>
            </a:r>
            <a:endParaRPr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0"/>
        <p:cNvGrpSpPr/>
        <p:nvPr/>
      </p:nvGrpSpPr>
      <p:grpSpPr>
        <a:xfrm>
          <a:off x="0" y="0"/>
          <a:ext cx="0" cy="0"/>
          <a:chOff x="0" y="0"/>
          <a:chExt cx="0" cy="0"/>
        </a:xfrm>
      </p:grpSpPr>
      <p:sp>
        <p:nvSpPr>
          <p:cNvPr id="1031" name="Google Shape;1031;p54"/>
          <p:cNvSpPr txBox="1">
            <a:spLocks noGrp="1"/>
          </p:cNvSpPr>
          <p:nvPr>
            <p:ph type="title"/>
          </p:nvPr>
        </p:nvSpPr>
        <p:spPr>
          <a:xfrm>
            <a:off x="713225" y="279650"/>
            <a:ext cx="6994200" cy="81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AR" dirty="0"/>
              <a:t>A</a:t>
            </a:r>
            <a:r>
              <a:rPr lang="en" dirty="0"/>
              <a:t>lgunos mitos</a:t>
            </a:r>
            <a:endParaRPr dirty="0"/>
          </a:p>
        </p:txBody>
      </p:sp>
      <p:sp>
        <p:nvSpPr>
          <p:cNvPr id="1032" name="Google Shape;1032;p54"/>
          <p:cNvSpPr txBox="1">
            <a:spLocks noGrp="1"/>
          </p:cNvSpPr>
          <p:nvPr>
            <p:ph type="subTitle" idx="1"/>
          </p:nvPr>
        </p:nvSpPr>
        <p:spPr>
          <a:xfrm>
            <a:off x="482875" y="922025"/>
            <a:ext cx="7454900" cy="3299450"/>
          </a:xfrm>
          <a:prstGeom prst="rect">
            <a:avLst/>
          </a:prstGeom>
        </p:spPr>
        <p:txBody>
          <a:bodyPr spcFirstLastPara="1" wrap="square" lIns="91425" tIns="91425" rIns="91425" bIns="91425" anchor="t" anchorCtr="0">
            <a:noAutofit/>
          </a:bodyPr>
          <a:lstStyle/>
          <a:p>
            <a:pPr marL="0" lvl="0" indent="0">
              <a:lnSpc>
                <a:spcPct val="150000"/>
              </a:lnSpc>
              <a:buNone/>
            </a:pPr>
            <a:r>
              <a:rPr lang="es-MX" b="1" dirty="0"/>
              <a:t>“La escuela ya no es un templo del saber”</a:t>
            </a:r>
          </a:p>
          <a:p>
            <a:pPr marL="0" lvl="0" indent="0">
              <a:lnSpc>
                <a:spcPct val="150000"/>
              </a:lnSpc>
              <a:buNone/>
            </a:pPr>
            <a:r>
              <a:rPr lang="es-MX" b="1" dirty="0"/>
              <a:t>“El maestro ya no tiene autoridad”</a:t>
            </a:r>
          </a:p>
          <a:p>
            <a:pPr marL="0" lvl="0" indent="0">
              <a:lnSpc>
                <a:spcPct val="150000"/>
              </a:lnSpc>
              <a:buNone/>
            </a:pPr>
            <a:r>
              <a:rPr lang="es-MX" b="1" dirty="0"/>
              <a:t>“Los alumnos de hoy tienen demasiados derechos y pocos deberes”</a:t>
            </a:r>
          </a:p>
          <a:p>
            <a:pPr marL="0" lvl="0" indent="0">
              <a:lnSpc>
                <a:spcPct val="150000"/>
              </a:lnSpc>
              <a:buNone/>
            </a:pPr>
            <a:r>
              <a:rPr lang="es-MX" b="1" dirty="0"/>
              <a:t>“Ya no hay disciplina en las instituciones escolares”</a:t>
            </a:r>
          </a:p>
          <a:p>
            <a:pPr marL="0" lvl="0" indent="0">
              <a:lnSpc>
                <a:spcPct val="150000"/>
              </a:lnSpc>
              <a:buNone/>
            </a:pPr>
            <a:r>
              <a:rPr lang="es-MX" b="1" dirty="0"/>
              <a:t>“La escuela es como la cárcel, limita la espontaneidad y la libertad del niño”</a:t>
            </a:r>
          </a:p>
          <a:p>
            <a:pPr marL="0" lvl="0" indent="0">
              <a:lnSpc>
                <a:spcPct val="150000"/>
              </a:lnSpc>
              <a:buNone/>
            </a:pPr>
            <a:r>
              <a:rPr lang="es-MX" b="1" dirty="0"/>
              <a:t>“Hay demasiado autoritarismo en la escuela”</a:t>
            </a:r>
          </a:p>
          <a:p>
            <a:pPr marL="0" lvl="0" indent="0">
              <a:lnSpc>
                <a:spcPct val="150000"/>
              </a:lnSpc>
              <a:buNone/>
            </a:pPr>
            <a:r>
              <a:rPr lang="es-MX" b="1" dirty="0"/>
              <a:t>“Cada vez hay más violencia en las escuelas”</a:t>
            </a:r>
          </a:p>
          <a:p>
            <a:pPr marL="0" lvl="0" indent="0">
              <a:lnSpc>
                <a:spcPct val="150000"/>
              </a:lnSpc>
              <a:buNone/>
            </a:pPr>
            <a:r>
              <a:rPr lang="es-MX" b="1" dirty="0"/>
              <a:t>“Las escuelas públicas son las más violentas, especialmente las de sectores bajos. La escuela privada viene zafando”</a:t>
            </a:r>
          </a:p>
          <a:p>
            <a:pPr marL="0" lvl="0" indent="0">
              <a:lnSpc>
                <a:spcPct val="150000"/>
              </a:lnSpc>
              <a:buNone/>
            </a:pPr>
            <a:r>
              <a:rPr lang="es-MX" b="1" dirty="0"/>
              <a:t>“La crisis de autoridad de la escuela empieza en las familias”</a:t>
            </a:r>
          </a:p>
          <a:p>
            <a:pPr marL="0" lvl="0" indent="0">
              <a:lnSpc>
                <a:spcPct val="150000"/>
              </a:lnSpc>
              <a:buNone/>
            </a:pPr>
            <a:endParaRPr lang="es-MX" b="1" dirty="0"/>
          </a:p>
          <a:p>
            <a:pPr marL="0" lvl="0" indent="0">
              <a:lnSpc>
                <a:spcPct val="150000"/>
              </a:lnSpc>
              <a:buNone/>
            </a:pPr>
            <a:r>
              <a:rPr lang="es-MX" b="1" dirty="0"/>
              <a:t> </a:t>
            </a:r>
            <a:r>
              <a:rPr lang="es-MX" dirty="0" err="1"/>
              <a:t>Grimson</a:t>
            </a:r>
            <a:r>
              <a:rPr lang="es-MX" dirty="0"/>
              <a:t>, A., &amp; Tenti Fanfani, E. (2012). Mitomanías de la educación argentina. Buenos Aires: Siglo XXI Editores.</a:t>
            </a:r>
          </a:p>
          <a:p>
            <a:pPr marL="0" lvl="0" indent="0">
              <a:buNone/>
            </a:pPr>
            <a:endParaRPr lang="es-MX" dirty="0"/>
          </a:p>
          <a:p>
            <a:pPr marL="0" lvl="0" indent="0" algn="l" rtl="0">
              <a:spcBef>
                <a:spcPts val="0"/>
              </a:spcBef>
              <a:spcAft>
                <a:spcPts val="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33"/>
          <p:cNvSpPr txBox="1">
            <a:spLocks noGrp="1"/>
          </p:cNvSpPr>
          <p:nvPr>
            <p:ph type="title"/>
          </p:nvPr>
        </p:nvSpPr>
        <p:spPr>
          <a:xfrm>
            <a:off x="720000" y="1275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a:t>
            </a:r>
            <a:r>
              <a:rPr lang="es-AR" dirty="0"/>
              <a:t>Cómo circulan esos mitos en nuestras escuelas?</a:t>
            </a:r>
            <a:endParaRPr dirty="0"/>
          </a:p>
        </p:txBody>
      </p:sp>
      <p:sp>
        <p:nvSpPr>
          <p:cNvPr id="510" name="Google Shape;510;p33"/>
          <p:cNvSpPr txBox="1">
            <a:spLocks noGrp="1"/>
          </p:cNvSpPr>
          <p:nvPr>
            <p:ph type="subTitle" idx="2"/>
          </p:nvPr>
        </p:nvSpPr>
        <p:spPr>
          <a:xfrm>
            <a:off x="326300" y="1265612"/>
            <a:ext cx="7357200" cy="2612275"/>
          </a:xfrm>
          <a:prstGeom prst="rect">
            <a:avLst/>
          </a:prstGeom>
        </p:spPr>
        <p:txBody>
          <a:bodyPr spcFirstLastPara="1" wrap="square" lIns="91425" tIns="91425" rIns="91425" bIns="91425" anchor="t" anchorCtr="0">
            <a:noAutofit/>
          </a:bodyPr>
          <a:lstStyle/>
          <a:p>
            <a:pPr marL="0" lvl="0" indent="0">
              <a:lnSpc>
                <a:spcPct val="150000"/>
              </a:lnSpc>
            </a:pPr>
            <a:r>
              <a:rPr lang="es-MX" sz="1600" b="1" dirty="0"/>
              <a:t>¿Qué creencias aparecen más naturalizadas en nuestras escuelas?</a:t>
            </a:r>
          </a:p>
          <a:p>
            <a:pPr marL="0" lvl="0" indent="0">
              <a:lnSpc>
                <a:spcPct val="150000"/>
              </a:lnSpc>
            </a:pPr>
            <a:r>
              <a:rPr lang="es-MX" sz="1600" b="1" dirty="0"/>
              <a:t> ¿A qué intereses o lógicas responde que se siga repitiendo este mito?</a:t>
            </a:r>
          </a:p>
          <a:p>
            <a:pPr marL="0" lvl="0" indent="0">
              <a:lnSpc>
                <a:spcPct val="150000"/>
              </a:lnSpc>
            </a:pPr>
            <a:r>
              <a:rPr lang="es-MX" sz="1600" b="1" dirty="0"/>
              <a:t> ¿Qué peligros implica cuando un equipo docente actúa como si estos mitos fueran verdades? ¿Por qué cuesta tanto convivir con la escuela?”</a:t>
            </a:r>
          </a:p>
          <a:p>
            <a:pPr marL="0" lvl="0" indent="0">
              <a:lnSpc>
                <a:spcPct val="150000"/>
              </a:lnSpc>
            </a:pPr>
            <a:r>
              <a:rPr lang="es-MX" sz="1600" b="1" dirty="0"/>
              <a:t>Muchos de estos mitos muestran que la convivencia está pensada como control, como orden. Pero convivir con la escuela también implica pensarnos como parte de una institución que puede volverse inhabitable para nosotros mismos como adultos.</a:t>
            </a:r>
          </a:p>
          <a:p>
            <a:pPr marL="0" lvl="0" indent="0"/>
            <a:endParaRPr sz="1600" b="1" dirty="0"/>
          </a:p>
        </p:txBody>
      </p:sp>
    </p:spTree>
    <p:extLst>
      <p:ext uri="{BB962C8B-B14F-4D97-AF65-F5344CB8AC3E}">
        <p14:creationId xmlns:p14="http://schemas.microsoft.com/office/powerpoint/2010/main" val="355930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33"/>
          <p:cNvSpPr txBox="1">
            <a:spLocks noGrp="1"/>
          </p:cNvSpPr>
          <p:nvPr>
            <p:ph type="title"/>
          </p:nvPr>
        </p:nvSpPr>
        <p:spPr>
          <a:xfrm>
            <a:off x="720000" y="1275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a:t>
            </a:r>
            <a:r>
              <a:rPr lang="es-AR" dirty="0"/>
              <a:t>Cómo circulan esos mitos en nuestras escuelas?</a:t>
            </a:r>
            <a:endParaRPr dirty="0"/>
          </a:p>
        </p:txBody>
      </p:sp>
      <p:sp>
        <p:nvSpPr>
          <p:cNvPr id="510" name="Google Shape;510;p33"/>
          <p:cNvSpPr txBox="1">
            <a:spLocks noGrp="1"/>
          </p:cNvSpPr>
          <p:nvPr>
            <p:ph type="subTitle" idx="2"/>
          </p:nvPr>
        </p:nvSpPr>
        <p:spPr>
          <a:xfrm>
            <a:off x="326300" y="1265612"/>
            <a:ext cx="7357200" cy="2612275"/>
          </a:xfrm>
          <a:prstGeom prst="rect">
            <a:avLst/>
          </a:prstGeom>
        </p:spPr>
        <p:txBody>
          <a:bodyPr spcFirstLastPara="1" wrap="square" lIns="91425" tIns="91425" rIns="91425" bIns="91425" anchor="t" anchorCtr="0">
            <a:noAutofit/>
          </a:bodyPr>
          <a:lstStyle/>
          <a:p>
            <a:pPr marL="0" lvl="0" indent="0"/>
            <a:endParaRPr lang="es-MX" sz="1600" b="1" dirty="0"/>
          </a:p>
          <a:p>
            <a:pPr marL="0" lvl="0" indent="0">
              <a:lnSpc>
                <a:spcPct val="200000"/>
              </a:lnSpc>
            </a:pPr>
            <a:r>
              <a:rPr lang="es-MX" sz="1600" b="1" dirty="0"/>
              <a:t> “Desnaturalizar estos mitos no es solo una tarea intelectual. Es una forma de abrir posibilidades de otra convivencia: una donde el respeto no sea obediencia ciega, donde la autoridad se construya con presencia y no con miedo, y donde la escuela sea un lugar que podamos habitar con sentido.”</a:t>
            </a:r>
          </a:p>
          <a:p>
            <a:pPr marL="0" lvl="0" indent="0"/>
            <a:endParaRPr lang="es-MX" sz="1600" b="1" dirty="0"/>
          </a:p>
          <a:p>
            <a:pPr marL="0" lvl="0" indent="0"/>
            <a:endParaRPr sz="1600" b="1" dirty="0"/>
          </a:p>
        </p:txBody>
      </p:sp>
    </p:spTree>
    <p:extLst>
      <p:ext uri="{BB962C8B-B14F-4D97-AF65-F5344CB8AC3E}">
        <p14:creationId xmlns:p14="http://schemas.microsoft.com/office/powerpoint/2010/main" val="413556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31114665-62BA-43FD-8E1B-F80B991224B1}"/>
              </a:ext>
            </a:extLst>
          </p:cNvPr>
          <p:cNvSpPr>
            <a:spLocks noGrp="1"/>
          </p:cNvSpPr>
          <p:nvPr>
            <p:ph type="subTitle" idx="2"/>
          </p:nvPr>
        </p:nvSpPr>
        <p:spPr>
          <a:xfrm>
            <a:off x="720000" y="1282700"/>
            <a:ext cx="6963500" cy="2832025"/>
          </a:xfrm>
        </p:spPr>
        <p:txBody>
          <a:bodyPr/>
          <a:lstStyle/>
          <a:p>
            <a:pPr>
              <a:lnSpc>
                <a:spcPct val="200000"/>
              </a:lnSpc>
            </a:pPr>
            <a:r>
              <a:rPr lang="es-MX" dirty="0"/>
              <a:t>        </a:t>
            </a:r>
            <a:r>
              <a:rPr lang="es-MX" b="1" dirty="0"/>
              <a:t>Las instituciones educativas, más allá del grado la conciencia que tengan, casi siempre operan bajo la influencia de algún paradigma dominante. No obstante, resulta inexorable que más de un paradigma influya en las planificaciones y quehaceres cotidianos; con frecuencia, la coexistencia de referentes distintos (más o menos dominantes, más o menos activos, más o menos conscientes, etc.) provoca conflictos en la convivencia escolar.</a:t>
            </a:r>
            <a:endParaRPr lang="es-AR" b="1" dirty="0"/>
          </a:p>
        </p:txBody>
      </p:sp>
      <p:sp>
        <p:nvSpPr>
          <p:cNvPr id="4" name="Título 3">
            <a:extLst>
              <a:ext uri="{FF2B5EF4-FFF2-40B4-BE49-F238E27FC236}">
                <a16:creationId xmlns:a16="http://schemas.microsoft.com/office/drawing/2014/main" id="{0056858C-9F97-4B6C-B0EF-1CF7142B2DF9}"/>
              </a:ext>
            </a:extLst>
          </p:cNvPr>
          <p:cNvSpPr>
            <a:spLocks noGrp="1"/>
          </p:cNvSpPr>
          <p:nvPr>
            <p:ph type="title"/>
          </p:nvPr>
        </p:nvSpPr>
        <p:spPr>
          <a:xfrm>
            <a:off x="720000" y="229125"/>
            <a:ext cx="7704000" cy="572700"/>
          </a:xfrm>
        </p:spPr>
        <p:txBody>
          <a:bodyPr/>
          <a:lstStyle/>
          <a:p>
            <a:pPr algn="ctr"/>
            <a:r>
              <a:rPr lang="es-MX" dirty="0"/>
              <a:t>Paradigmas</a:t>
            </a:r>
            <a:endParaRPr lang="es-AR" dirty="0"/>
          </a:p>
        </p:txBody>
      </p:sp>
    </p:spTree>
    <p:extLst>
      <p:ext uri="{BB962C8B-B14F-4D97-AF65-F5344CB8AC3E}">
        <p14:creationId xmlns:p14="http://schemas.microsoft.com/office/powerpoint/2010/main" val="3294226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AR" dirty="0"/>
              <a:t>Disciplina              Enfoque de derechos</a:t>
            </a:r>
            <a:endParaRPr dirty="0"/>
          </a:p>
        </p:txBody>
      </p:sp>
      <p:sp>
        <p:nvSpPr>
          <p:cNvPr id="509" name="Google Shape;509;p33"/>
          <p:cNvSpPr txBox="1">
            <a:spLocks noGrp="1"/>
          </p:cNvSpPr>
          <p:nvPr>
            <p:ph type="subTitle" idx="1"/>
          </p:nvPr>
        </p:nvSpPr>
        <p:spPr>
          <a:xfrm>
            <a:off x="3773010" y="1348200"/>
            <a:ext cx="4168390" cy="2447100"/>
          </a:xfrm>
          <a:prstGeom prst="rect">
            <a:avLst/>
          </a:prstGeom>
        </p:spPr>
        <p:txBody>
          <a:bodyPr spcFirstLastPara="1" wrap="square" lIns="91425" tIns="91425" rIns="91425" bIns="91425" anchor="t" anchorCtr="0">
            <a:noAutofit/>
          </a:bodyPr>
          <a:lstStyle/>
          <a:p>
            <a:pPr marL="0" lvl="0" indent="0">
              <a:lnSpc>
                <a:spcPct val="150000"/>
              </a:lnSpc>
            </a:pPr>
            <a:r>
              <a:rPr lang="es-MX" b="1" dirty="0"/>
              <a:t>La convivencia es fruto de la relación entre todos los actores institucionales; es fruto de las interrelaciones de todos los miembros de la comunidad escolar, independientemente del rol que desempeñen, profesorado, personal de servicio, alumnado, familia. De ahí que todos son, no sólo partícipes de la convivencia, sino gestores de esta</a:t>
            </a:r>
            <a:endParaRPr b="1" dirty="0"/>
          </a:p>
        </p:txBody>
      </p:sp>
      <p:sp>
        <p:nvSpPr>
          <p:cNvPr id="510" name="Google Shape;510;p33"/>
          <p:cNvSpPr txBox="1">
            <a:spLocks noGrp="1"/>
          </p:cNvSpPr>
          <p:nvPr>
            <p:ph type="subTitle" idx="2"/>
          </p:nvPr>
        </p:nvSpPr>
        <p:spPr>
          <a:xfrm>
            <a:off x="631100" y="1348200"/>
            <a:ext cx="3030900" cy="2447100"/>
          </a:xfrm>
          <a:prstGeom prst="rect">
            <a:avLst/>
          </a:prstGeom>
        </p:spPr>
        <p:txBody>
          <a:bodyPr spcFirstLastPara="1" wrap="square" lIns="91425" tIns="91425" rIns="91425" bIns="91425" anchor="t" anchorCtr="0">
            <a:noAutofit/>
          </a:bodyPr>
          <a:lstStyle/>
          <a:p>
            <a:pPr marL="0" lvl="0" indent="0"/>
            <a:r>
              <a:rPr lang="es-MX" sz="1600" b="1" dirty="0"/>
              <a:t>Enseñar es obedecer, considera el error como castigo, las normas como decreto, el ejercicio del poder centrado en los adultos, docentes, directivos, la comunicación unidireccional y pone el énfasis en el área intelectual.</a:t>
            </a:r>
            <a:endParaRPr sz="1600" b="1" dirty="0"/>
          </a:p>
        </p:txBody>
      </p:sp>
    </p:spTree>
    <p:extLst>
      <p:ext uri="{BB962C8B-B14F-4D97-AF65-F5344CB8AC3E}">
        <p14:creationId xmlns:p14="http://schemas.microsoft.com/office/powerpoint/2010/main" val="313418750"/>
      </p:ext>
    </p:extLst>
  </p:cSld>
  <p:clrMapOvr>
    <a:masterClrMapping/>
  </p:clrMapOvr>
</p:sld>
</file>

<file path=ppt/theme/theme1.xml><?xml version="1.0" encoding="utf-8"?>
<a:theme xmlns:a="http://schemas.openxmlformats.org/drawingml/2006/main" name="Business Administration School Center by Slidesgo">
  <a:themeElements>
    <a:clrScheme name="Simple Light">
      <a:dk1>
        <a:srgbClr val="092241"/>
      </a:dk1>
      <a:lt1>
        <a:srgbClr val="F8F8F8"/>
      </a:lt1>
      <a:dk2>
        <a:srgbClr val="B7B7B7"/>
      </a:dk2>
      <a:lt2>
        <a:srgbClr val="6194E6"/>
      </a:lt2>
      <a:accent1>
        <a:srgbClr val="FFFFFF"/>
      </a:accent1>
      <a:accent2>
        <a:srgbClr val="FFFFFF"/>
      </a:accent2>
      <a:accent3>
        <a:srgbClr val="FFFFFF"/>
      </a:accent3>
      <a:accent4>
        <a:srgbClr val="FFFFFF"/>
      </a:accent4>
      <a:accent5>
        <a:srgbClr val="FFFFFF"/>
      </a:accent5>
      <a:accent6>
        <a:srgbClr val="FFFFFF"/>
      </a:accent6>
      <a:hlink>
        <a:srgbClr val="09224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982</Words>
  <Application>Microsoft Office PowerPoint</Application>
  <PresentationFormat>Presentación en pantalla (16:9)</PresentationFormat>
  <Paragraphs>71</Paragraphs>
  <Slides>16</Slides>
  <Notes>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Archivo Black</vt:lpstr>
      <vt:lpstr>Arial</vt:lpstr>
      <vt:lpstr>Archivo</vt:lpstr>
      <vt:lpstr>Montserrat</vt:lpstr>
      <vt:lpstr>Manrope</vt:lpstr>
      <vt:lpstr>Business Administration School Center by Slidesgo</vt:lpstr>
      <vt:lpstr>  XXVI ENCUENTRO NACIONAL DE ENSEÑANZA TÉCNICA, AGROTÉCNICA Y FORMACIÓN PROFESIONAL CATAMARCA 2025 Convivir con la escuela: entre el deseo y lo posible</vt:lpstr>
      <vt:lpstr>Presentación de PowerPoint</vt:lpstr>
      <vt:lpstr>Presentación de PowerPoint</vt:lpstr>
      <vt:lpstr>Convivencia y mitos</vt:lpstr>
      <vt:lpstr>Algunos mitos</vt:lpstr>
      <vt:lpstr>¿Cómo circulan esos mitos en nuestras escuelas?</vt:lpstr>
      <vt:lpstr>¿Cómo circulan esos mitos en nuestras escuelas?</vt:lpstr>
      <vt:lpstr>Paradigmas</vt:lpstr>
      <vt:lpstr>Disciplina              Enfoque de derechos</vt:lpstr>
      <vt:lpstr>Normativas</vt:lpstr>
      <vt:lpstr>Enfoque de derechos</vt:lpstr>
      <vt:lpstr>Pensar en clave socioafectiva</vt:lpstr>
      <vt:lpstr>Pensar en clave socioafectiva</vt:lpstr>
      <vt:lpstr>La afectividad en la escuela (Kaplan)</vt:lpstr>
      <vt:lpstr>¿Cómo pensar esto en relación a los adultos en la escuela? </vt:lpstr>
      <vt:lpstr>¿Cómo pensar esto en relación a los adultos en la escuela?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Convivir con la escuela: entre el deseo y lo posible</dc:title>
  <dc:creator>Usuario</dc:creator>
  <cp:lastModifiedBy>ana cavagnero</cp:lastModifiedBy>
  <cp:revision>23</cp:revision>
  <dcterms:modified xsi:type="dcterms:W3CDTF">2025-09-25T02:48:59Z</dcterms:modified>
</cp:coreProperties>
</file>