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8" r:id="rId11"/>
    <p:sldId id="269" r:id="rId12"/>
    <p:sldId id="270" r:id="rId13"/>
    <p:sldId id="275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5" d="100"/>
          <a:sy n="55" d="100"/>
        </p:scale>
        <p:origin x="948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BBB35-479A-42A3-BAA5-A0B124DCD96D}" type="datetimeFigureOut">
              <a:rPr lang="es-AR" smtClean="0"/>
              <a:t>11/9/2025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2A2CD-CBBD-4F8E-9E42-DA733ADA490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31088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2A2CD-CBBD-4F8E-9E42-DA733ADA490A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90520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2A2CD-CBBD-4F8E-9E42-DA733ADA490A}" type="slidenum">
              <a:rPr lang="es-AR" smtClean="0"/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32976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2A2CD-CBBD-4F8E-9E42-DA733ADA490A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31644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cion.bilateria.org/como-crear-situaciones-de-aprendizaje-con-inteligencia-artificia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McGyver, un joven usando un celular y un Jedi">
            <a:extLst>
              <a:ext uri="{FF2B5EF4-FFF2-40B4-BE49-F238E27FC236}">
                <a16:creationId xmlns:a16="http://schemas.microsoft.com/office/drawing/2014/main" id="{1CA38927-8AD3-8234-3A80-B4FF0FEC3DA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4813" b="20187"/>
          <a:stretch>
            <a:fillRect/>
          </a:stretch>
        </p:blipFill>
        <p:spPr>
          <a:xfrm>
            <a:off x="20" y="10"/>
            <a:ext cx="9143979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0222B5-B739-82A9-5CCC-C5585AE12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19465" y="-2819458"/>
            <a:ext cx="3512260" cy="9151192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46000"/>
                </a:srgbClr>
              </a:gs>
              <a:gs pos="100000">
                <a:srgbClr val="000000"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137434"/>
            <a:ext cx="5850495" cy="1520987"/>
          </a:xfrm>
        </p:spPr>
        <p:txBody>
          <a:bodyPr anchor="t">
            <a:normAutofit/>
          </a:bodyPr>
          <a:lstStyle/>
          <a:p>
            <a:pPr algn="l"/>
            <a:r>
              <a:rPr lang="es-ES" sz="3500" b="1">
                <a:solidFill>
                  <a:srgbClr val="FFFFFF"/>
                </a:solidFill>
              </a:rPr>
              <a:t>El técnico de educación media en la era de la IA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E23E75-E7E9-4D9F-6D25-5512363F8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355769" y="1075816"/>
            <a:ext cx="2425271" cy="9151191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35000"/>
                </a:srgbClr>
              </a:gs>
              <a:gs pos="100000">
                <a:srgbClr val="000000">
                  <a:alpha val="4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293441"/>
            <a:ext cx="4721499" cy="1588514"/>
          </a:xfrm>
        </p:spPr>
        <p:txBody>
          <a:bodyPr anchor="b">
            <a:normAutofit/>
          </a:bodyPr>
          <a:lstStyle/>
          <a:p>
            <a:pPr algn="l"/>
            <a:r>
              <a:rPr lang="es-ES" sz="1600">
                <a:solidFill>
                  <a:srgbClr val="FFFFFF"/>
                </a:solidFill>
              </a:rPr>
              <a:t>Lic. Osvaldo Musto – AMET Rosario</a:t>
            </a:r>
          </a:p>
        </p:txBody>
      </p:sp>
      <p:cxnSp>
        <p:nvCxnSpPr>
          <p:cNvPr id="19" name="Straight Connector 13">
            <a:extLst>
              <a:ext uri="{FF2B5EF4-FFF2-40B4-BE49-F238E27FC236}">
                <a16:creationId xmlns:a16="http://schemas.microsoft.com/office/drawing/2014/main" id="{61B115DB-65EB-3FC3-7284-CFDF4ADC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8855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Thumbnail Image McGyver, un joven usando un celular y un Jedi">
            <a:extLst>
              <a:ext uri="{FF2B5EF4-FFF2-40B4-BE49-F238E27FC236}">
                <a16:creationId xmlns:a16="http://schemas.microsoft.com/office/drawing/2014/main" id="{302F5515-2A4B-96C0-726A-2805A6E9F5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599" y="3276599"/>
            <a:ext cx="2777067" cy="277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Imagen que contiene persona, exterior, sostener, mujer&#10;&#10;El contenido generado por IA puede ser incorrecto.">
            <a:extLst>
              <a:ext uri="{FF2B5EF4-FFF2-40B4-BE49-F238E27FC236}">
                <a16:creationId xmlns:a16="http://schemas.microsoft.com/office/drawing/2014/main" id="{B18F0CFA-B9DE-CDFB-9017-663E596E6C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792" r="21042"/>
          <a:stretch>
            <a:fillRect/>
          </a:stretch>
        </p:blipFill>
        <p:spPr>
          <a:xfrm>
            <a:off x="20" y="-2"/>
            <a:ext cx="4057627" cy="6858002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7647" y="-1"/>
            <a:ext cx="508635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6487" y="389467"/>
            <a:ext cx="3935505" cy="5850611"/>
          </a:xfrm>
        </p:spPr>
        <p:txBody>
          <a:bodyPr anchor="ctr">
            <a:normAutofit/>
          </a:bodyPr>
          <a:lstStyle/>
          <a:p>
            <a:r>
              <a:rPr lang="es-ES" sz="4000" dirty="0"/>
              <a:t>El tríptico </a:t>
            </a:r>
            <a:r>
              <a:rPr lang="es-ES" sz="4000" dirty="0" err="1"/>
              <a:t>MacGyver</a:t>
            </a:r>
            <a:r>
              <a:rPr lang="es-ES" sz="4000" dirty="0"/>
              <a:t>–</a:t>
            </a:r>
            <a:r>
              <a:rPr lang="es-ES" sz="4000" dirty="0" err="1"/>
              <a:t>Youtuber</a:t>
            </a:r>
            <a:r>
              <a:rPr lang="es-ES" sz="4000" dirty="0"/>
              <a:t>–</a:t>
            </a:r>
            <a:r>
              <a:rPr lang="es-ES" sz="4000" dirty="0" err="1"/>
              <a:t>Jedi</a:t>
            </a:r>
            <a:r>
              <a:rPr lang="es-ES" sz="4000" dirty="0"/>
              <a:t> resume la formación técnica integral necesaria en la era de la IA.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1" y="524934"/>
            <a:ext cx="3628116" cy="583141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4000" dirty="0"/>
              <a:t>La enseñanza técnica debe ser experimental, construccionista y basada en proyectos compartidos.</a:t>
            </a:r>
          </a:p>
        </p:txBody>
      </p:sp>
      <p:pic>
        <p:nvPicPr>
          <p:cNvPr id="2" name="Imagen 1" descr="Representa el concepto de alfabetización digital crítica en la educación técnica argentina en la era de la inteligencia artificial. Muestra a jóvenes estudiantes interactuando con dispositivos digitales y herramientas tecnológicas, como computadoras, impresoras 3D y robots, en un entorno escolar moderno. Incorpora elementos visuales que sugieran pensamiento crítico, ética y responsabilidad, como símbolos de reflexión, balanzas o códigos binarios. Añade detalles que reflejen creatividad y resiliencia, inspirados en las metáforas de MacGyver, Youtuber tecnológico y Joven Jedi, integrando íconos de innovación, comunicación y disciplina. Utiliza una paleta de colores vibrantes y estilos contemporáneos, transmitiendo un ambiente de aprendizaje experimental y colaborativo. El fondo debe sugerir conectividad global y el impacto social de la tecnología, con gráficos sutiles de redes y algoritmos.">
            <a:extLst>
              <a:ext uri="{FF2B5EF4-FFF2-40B4-BE49-F238E27FC236}">
                <a16:creationId xmlns:a16="http://schemas.microsoft.com/office/drawing/2014/main" id="{50EE2752-20F4-17F7-F269-13702AF5F2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397" r="14861"/>
          <a:stretch>
            <a:fillRect/>
          </a:stretch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Representa el concepto de alfabetización digital crítica en la educación técnica argentina en la era de la inteligencia artificial. Muestra a jóvenes estudiantes interactuando con dispositivos digitales y herramientas tecnológicas, como computadoras, impresoras 3D y robots, en un entorno escolar moderno. Incorpora elementos visuales que sugieran pensamiento crítico, ética y responsabilidad, como símbolos de reflexión, balanzas o códigos binarios. Añade detalles que reflejen creatividad y resiliencia, inspirados en las metáforas de MacGyver, Youtuber tecnológico y Joven Jedi, integrando íconos de innovación, comunicación y disciplina. Utiliza una paleta de colores vibrantes y estilos contemporáneos, transmitiendo un ambiente de aprendizaje experimental y colaborativo. El fondo debe sugerir conectividad global y el impacto social de la tecnología, con gráficos sutiles de redes y algoritmos.">
            <a:extLst>
              <a:ext uri="{FF2B5EF4-FFF2-40B4-BE49-F238E27FC236}">
                <a16:creationId xmlns:a16="http://schemas.microsoft.com/office/drawing/2014/main" id="{F76F86C3-E906-0ECD-66C7-8AB07AB9F7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977" r="16857"/>
          <a:stretch>
            <a:fillRect/>
          </a:stretch>
        </p:blipFill>
        <p:spPr>
          <a:xfrm>
            <a:off x="20" y="-2"/>
            <a:ext cx="4334913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7647" y="-1"/>
            <a:ext cx="508635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6487" y="254000"/>
            <a:ext cx="4057627" cy="598607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3600" dirty="0"/>
              <a:t>Es imprescindible articular educación técnica con alfabetización digital crítica, entendiendo sesgos e impactos de los algoritmos.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D90C6D45-2FF3-F92A-529D-9D47DEA130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9621" r="27141"/>
          <a:stretch>
            <a:fillRect/>
          </a:stretch>
        </p:blipFill>
        <p:spPr>
          <a:xfrm>
            <a:off x="20" y="10"/>
            <a:ext cx="5202273" cy="685799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A59759-0ADA-46BB-6A1D-1BDE673AC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706" y="527538"/>
            <a:ext cx="3266694" cy="5649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La flexibilidad y el aprendizaje permanente son esenciales ante trabajos futuros aún no inventados.</a:t>
            </a:r>
          </a:p>
          <a:p>
            <a:pPr marL="0" indent="0">
              <a:buNone/>
            </a:pPr>
            <a:endParaRPr lang="es-AR" sz="17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F8F806E-C9B2-AA51-4A5F-A419FFAD5174}"/>
              </a:ext>
            </a:extLst>
          </p:cNvPr>
          <p:cNvSpPr txBox="1"/>
          <p:nvPr/>
        </p:nvSpPr>
        <p:spPr>
          <a:xfrm>
            <a:off x="2868001" y="6657945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AR" sz="700">
                <a:solidFill>
                  <a:srgbClr val="FFFFFF"/>
                </a:solidFill>
                <a:hlinkClick r:id="rId3" tooltip="https://educacion.bilateria.org/como-crear-situaciones-de-aprendizaje-con-inteligencia-artificia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AR" sz="700">
                <a:solidFill>
                  <a:srgbClr val="FFFFFF"/>
                </a:solidFill>
              </a:rPr>
              <a:t> de Autor desconocido está bajo licencia </a:t>
            </a:r>
            <a:r>
              <a:rPr lang="es-AR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A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02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1" y="745068"/>
            <a:ext cx="3485179" cy="5611282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s-ES" sz="3600" dirty="0"/>
              <a:t>El mercado laboral demanda técnicos capaces de interactuar y complementar a la IA, no reemplazables fácilmente.</a:t>
            </a:r>
          </a:p>
        </p:txBody>
      </p:sp>
      <p:pic>
        <p:nvPicPr>
          <p:cNvPr id="5" name="Picture 4" descr="Placa de circuito electrónico">
            <a:extLst>
              <a:ext uri="{FF2B5EF4-FFF2-40B4-BE49-F238E27FC236}">
                <a16:creationId xmlns:a16="http://schemas.microsoft.com/office/drawing/2014/main" id="{DCCC98AC-7CDC-52E7-F60D-4DB1DE77E1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641" r="11809" b="-2"/>
          <a:stretch>
            <a:fillRect/>
          </a:stretch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693" y="649480"/>
            <a:ext cx="5248439" cy="6073053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s-ES" sz="2400" u="sng" dirty="0"/>
              <a:t>Conclusión</a:t>
            </a:r>
            <a:r>
              <a:rPr lang="es-ES" sz="2400" dirty="0"/>
              <a:t>: el técnico del futuro debe integrar creatividad, comunicación y ética y estar preparado para reinventarse continuamente.</a:t>
            </a:r>
          </a:p>
          <a:p>
            <a:pPr marL="0" indent="0" algn="just">
              <a:buNone/>
            </a:pPr>
            <a:r>
              <a:rPr lang="es-ES" sz="2400" dirty="0"/>
              <a:t>	La educación técnica argentina combina reconocimiento social con limitaciones estructurales que deben resolverse.</a:t>
            </a:r>
          </a:p>
          <a:p>
            <a:pPr marL="0" indent="0" algn="just">
              <a:buNone/>
            </a:pPr>
            <a:r>
              <a:rPr lang="es-ES" sz="2400" dirty="0"/>
              <a:t>	Sólo con políticas públicas consistentes, la educación técnica será un pilar en la era de la IA, formando técnicos resilientes y comprometidos</a:t>
            </a:r>
          </a:p>
          <a:p>
            <a:pPr marL="0" indent="0">
              <a:buNone/>
            </a:pPr>
            <a:endParaRPr lang="es-ES" sz="1700" dirty="0"/>
          </a:p>
          <a:p>
            <a:pPr marL="0" indent="0">
              <a:buNone/>
            </a:pPr>
            <a:endParaRPr lang="es-ES" sz="1700" dirty="0"/>
          </a:p>
          <a:p>
            <a:pPr marL="0" indent="0">
              <a:buNone/>
            </a:pPr>
            <a:endParaRPr lang="es-ES" sz="1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3DEED9C-64DE-41AC-761F-D055C449F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50" y="279401"/>
            <a:ext cx="4000647" cy="965199"/>
          </a:xfrm>
        </p:spPr>
        <p:txBody>
          <a:bodyPr anchor="ctr">
            <a:normAutofit/>
          </a:bodyPr>
          <a:lstStyle/>
          <a:p>
            <a:r>
              <a:rPr lang="es-ES" sz="3500" dirty="0"/>
              <a:t>Disclaimer</a:t>
            </a:r>
            <a:endParaRPr lang="es-AR" sz="35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CF6577-4B9F-DE4C-7148-983846701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350" y="1117600"/>
            <a:ext cx="4000647" cy="512247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s-ES" sz="2400" dirty="0"/>
              <a:t>Los textos presentados han sido elaborados por el Lic. Osvaldo Musto como parte de su ponencia en el congreso. Las imágenes que acompañan y complementan la exposición fueron generadas mediante herramientas de Inteligencia Artificial (IA), con fines exclusivamente ilustrativos.</a:t>
            </a:r>
            <a:endParaRPr lang="es-AR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D78595-5561-1939-6078-9E0B631B62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321" r="50917" b="-1"/>
          <a:stretch>
            <a:fillRect/>
          </a:stretch>
        </p:blipFill>
        <p:spPr>
          <a:xfrm>
            <a:off x="5143347" y="-10886"/>
            <a:ext cx="4000653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5808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933" y="423334"/>
            <a:ext cx="4080934" cy="5933016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s-ES" sz="2800" dirty="0"/>
              <a:t>La educación técnica media enfrenta una encrucijada histórica: debe adaptarse a la IA y la digitalización formando sujetos versátiles.</a:t>
            </a:r>
          </a:p>
        </p:txBody>
      </p:sp>
      <p:pic>
        <p:nvPicPr>
          <p:cNvPr id="5" name="Picture 4" descr="Fórmulas matemáticas complejas en una pizarra">
            <a:extLst>
              <a:ext uri="{FF2B5EF4-FFF2-40B4-BE49-F238E27FC236}">
                <a16:creationId xmlns:a16="http://schemas.microsoft.com/office/drawing/2014/main" id="{34E24A68-16CC-8E70-BFDF-83EA8048F9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601" r="18677" b="-1"/>
          <a:stretch>
            <a:fillRect/>
          </a:stretch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3600" dirty="0"/>
              <a:t>En Argentina, la educación técnica tiene tradición e importancia, pero enfrenta obstáculos de infraestructura, desigualdad y actualización curricular.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3600" dirty="0"/>
              <a:t>Lo esencial es aprender a aprender con la resiliencia emocional; la escuela técnica debe ser laboratorio de adaptación continua.</a:t>
            </a:r>
          </a:p>
          <a:p>
            <a:pPr marL="0" indent="0" algn="r">
              <a:buNone/>
            </a:pPr>
            <a:r>
              <a:rPr lang="es-ES" sz="2400" dirty="0" err="1"/>
              <a:t>Yuval</a:t>
            </a:r>
            <a:r>
              <a:rPr lang="es-ES" sz="2400" dirty="0"/>
              <a:t> Noah Harari (2018)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0" y="254000"/>
            <a:ext cx="4254650" cy="598607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4000" dirty="0" err="1"/>
              <a:t>MacGyver</a:t>
            </a:r>
            <a:r>
              <a:rPr lang="es-ES" sz="4000" dirty="0"/>
              <a:t>: metáfora del técnico creativo que resuelve con ingenio problemas inéditos en un contexto de automatización.</a:t>
            </a:r>
          </a:p>
        </p:txBody>
      </p:sp>
      <p:pic>
        <p:nvPicPr>
          <p:cNvPr id="5" name="Imagen 4" descr="Un hombre con un vaso en la mano&#10;&#10;El contenido generado por IA puede ser incorrecto.">
            <a:extLst>
              <a:ext uri="{FF2B5EF4-FFF2-40B4-BE49-F238E27FC236}">
                <a16:creationId xmlns:a16="http://schemas.microsoft.com/office/drawing/2014/main" id="{DD7F65E7-26C4-926D-9E4F-370B14DCB4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129" r="17628" b="-1"/>
          <a:stretch>
            <a:fillRect/>
          </a:stretch>
        </p:blipFill>
        <p:spPr>
          <a:xfrm>
            <a:off x="5143347" y="-10886"/>
            <a:ext cx="4000653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4000" dirty="0"/>
              <a:t>La creatividad en condiciones adversas fortalece el pensamiento crítico y la innovación en las escuelas técnicas.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562310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Un hombre en frente de laptop&#10;&#10;El contenido generado por IA puede ser incorrecto.">
            <a:extLst>
              <a:ext uri="{FF2B5EF4-FFF2-40B4-BE49-F238E27FC236}">
                <a16:creationId xmlns:a16="http://schemas.microsoft.com/office/drawing/2014/main" id="{A2808FC1-5809-B7A7-E0E0-4D92551DD6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542" r="17792"/>
          <a:stretch>
            <a:fillRect/>
          </a:stretch>
        </p:blipFill>
        <p:spPr>
          <a:xfrm>
            <a:off x="20" y="-2"/>
            <a:ext cx="4571980" cy="68580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5200" y="440267"/>
            <a:ext cx="3787110" cy="57998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3600" i="1" dirty="0" err="1"/>
              <a:t>Youtuber</a:t>
            </a:r>
            <a:r>
              <a:rPr lang="es-ES" sz="3600" i="1" dirty="0"/>
              <a:t> tecnológico: </a:t>
            </a:r>
            <a:r>
              <a:rPr lang="es-ES" sz="3600" dirty="0"/>
              <a:t>simboliza la necesidad de comunicar y compartir saberes en entornos digitales globales.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0" y="524934"/>
            <a:ext cx="4322383" cy="571514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s-ES" sz="4000" dirty="0"/>
              <a:t>Joven </a:t>
            </a:r>
            <a:r>
              <a:rPr lang="es-ES" sz="4000" dirty="0" err="1"/>
              <a:t>Jedi</a:t>
            </a:r>
            <a:r>
              <a:rPr lang="es-ES" sz="4000" dirty="0"/>
              <a:t>: representa la ética, disciplina y responsabilidad en el uso de la IA y la tecnología.</a:t>
            </a:r>
          </a:p>
        </p:txBody>
      </p:sp>
      <p:pic>
        <p:nvPicPr>
          <p:cNvPr id="5" name="Imagen 4" descr="Imagen que contiene persona, exterior, sostener, hombre&#10;&#10;El contenido generado por IA puede ser incorrecto.">
            <a:extLst>
              <a:ext uri="{FF2B5EF4-FFF2-40B4-BE49-F238E27FC236}">
                <a16:creationId xmlns:a16="http://schemas.microsoft.com/office/drawing/2014/main" id="{7A9096F5-FEEB-3C36-D44E-09D40373DF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254" r="23503" b="-1"/>
          <a:stretch>
            <a:fillRect/>
          </a:stretch>
        </p:blipFill>
        <p:spPr>
          <a:xfrm>
            <a:off x="5143347" y="-10886"/>
            <a:ext cx="4000653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694" y="649480"/>
            <a:ext cx="4916510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3600" dirty="0"/>
              <a:t>La alfabetización digital crítica es clave: no basta con saber usar tecnología, se debe comprender su impacto ético y social.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385</Words>
  <Application>Microsoft Office PowerPoint</Application>
  <PresentationFormat>Presentación en pantalla (4:3)</PresentationFormat>
  <Paragraphs>26</Paragraphs>
  <Slides>16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Aptos</vt:lpstr>
      <vt:lpstr>Arial</vt:lpstr>
      <vt:lpstr>Calibri</vt:lpstr>
      <vt:lpstr>Office Theme</vt:lpstr>
      <vt:lpstr>El técnico de educación media en la era de la 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Disclaimer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Lic Osvaldo Musto</cp:lastModifiedBy>
  <cp:revision>6</cp:revision>
  <dcterms:created xsi:type="dcterms:W3CDTF">2013-01-27T09:14:16Z</dcterms:created>
  <dcterms:modified xsi:type="dcterms:W3CDTF">2025-09-11T15:16:48Z</dcterms:modified>
  <cp:category/>
</cp:coreProperties>
</file>