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86" r:id="rId4"/>
    <p:sldId id="287" r:id="rId5"/>
    <p:sldId id="288" r:id="rId6"/>
    <p:sldId id="267" r:id="rId7"/>
    <p:sldId id="291" r:id="rId8"/>
    <p:sldId id="256" r:id="rId9"/>
    <p:sldId id="268" r:id="rId10"/>
    <p:sldId id="258" r:id="rId11"/>
    <p:sldId id="275" r:id="rId12"/>
    <p:sldId id="273" r:id="rId13"/>
    <p:sldId id="259" r:id="rId14"/>
    <p:sldId id="276" r:id="rId15"/>
    <p:sldId id="269" r:id="rId16"/>
    <p:sldId id="285" r:id="rId17"/>
    <p:sldId id="279" r:id="rId18"/>
    <p:sldId id="272" r:id="rId19"/>
    <p:sldId id="280" r:id="rId20"/>
    <p:sldId id="270" r:id="rId21"/>
    <p:sldId id="271" r:id="rId22"/>
    <p:sldId id="277" r:id="rId23"/>
    <p:sldId id="278" r:id="rId24"/>
    <p:sldId id="257" r:id="rId25"/>
    <p:sldId id="264" r:id="rId26"/>
    <p:sldId id="263" r:id="rId27"/>
    <p:sldId id="292" r:id="rId2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8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068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367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53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395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859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802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237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58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334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038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526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76B76-152D-4B11-B355-4568472A5377}" type="datetimeFigureOut">
              <a:rPr lang="es-AR" smtClean="0"/>
              <a:t>24/9/2025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C6B9-DB8C-43D8-AE80-66396A828B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177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ágenes de Verde Pastel | Descarga imágenes gratuitas en Unsplash">
            <a:extLst>
              <a:ext uri="{FF2B5EF4-FFF2-40B4-BE49-F238E27FC236}">
                <a16:creationId xmlns:a16="http://schemas.microsoft.com/office/drawing/2014/main" id="{CB53F0AA-B0A2-6651-0815-76EB7A461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gua y agricultura industrial – Mas Azul PlanetaMas Azul Planeta">
            <a:extLst>
              <a:ext uri="{FF2B5EF4-FFF2-40B4-BE49-F238E27FC236}">
                <a16:creationId xmlns:a16="http://schemas.microsoft.com/office/drawing/2014/main" id="{5EB2C09A-A006-F91F-E120-C73CA105D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5647" cy="3479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UL y el INIA preparan jornada sobre impacto del riego en sistemas de  producción ganadera – Diario El Telégrafo">
            <a:extLst>
              <a:ext uri="{FF2B5EF4-FFF2-40B4-BE49-F238E27FC236}">
                <a16:creationId xmlns:a16="http://schemas.microsoft.com/office/drawing/2014/main" id="{7D793A62-5BA2-369E-3EC9-C4E7FBB64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71" y="3379694"/>
            <a:ext cx="6208029" cy="3479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istema de riego por goteo - Rey Tlaloc">
            <a:extLst>
              <a:ext uri="{FF2B5EF4-FFF2-40B4-BE49-F238E27FC236}">
                <a16:creationId xmlns:a16="http://schemas.microsoft.com/office/drawing/2014/main" id="{34C97865-CF80-496F-ECAC-B5CC37DA4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>
            <a:fillRect/>
          </a:stretch>
        </p:blipFill>
        <p:spPr bwMode="auto">
          <a:xfrm>
            <a:off x="4298576" y="2755025"/>
            <a:ext cx="3594847" cy="2024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1BF687-CEC7-4372-C2DF-A19B0FFF3186}"/>
              </a:ext>
            </a:extLst>
          </p:cNvPr>
          <p:cNvSpPr txBox="1"/>
          <p:nvPr/>
        </p:nvSpPr>
        <p:spPr>
          <a:xfrm>
            <a:off x="6284259" y="0"/>
            <a:ext cx="5809129" cy="273921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u="sng" dirty="0"/>
              <a:t>XXVI Encuentro Nacional de Docentes de Educación Técnica, </a:t>
            </a:r>
            <a:r>
              <a:rPr lang="es-ES" sz="2000" b="1" i="1" u="sng" dirty="0" err="1"/>
              <a:t>Agrotécnica</a:t>
            </a:r>
            <a:r>
              <a:rPr lang="es-ES" sz="2000" b="1" i="1" u="sng" dirty="0"/>
              <a:t> y Formación Profesional</a:t>
            </a:r>
          </a:p>
          <a:p>
            <a:endParaRPr lang="es-ES" sz="2000" b="1" i="1" u="sng" dirty="0"/>
          </a:p>
          <a:p>
            <a:endParaRPr lang="es-ES" sz="2000" b="1" i="1" u="sng" dirty="0"/>
          </a:p>
          <a:p>
            <a:endParaRPr lang="es-ES" sz="2000" b="1" i="1" u="sng" dirty="0"/>
          </a:p>
          <a:p>
            <a:pPr algn="ctr"/>
            <a:r>
              <a:rPr lang="es-ES" sz="2400" b="1" i="1" u="sng" dirty="0"/>
              <a:t>MANEJO DEL AGUA: IDEAL DE UN FUTURO</a:t>
            </a:r>
          </a:p>
          <a:p>
            <a:pPr algn="ctr"/>
            <a:endParaRPr lang="es-ES" sz="2400" b="1" i="1" u="sng" dirty="0"/>
          </a:p>
          <a:p>
            <a:pPr algn="ctr"/>
            <a:endParaRPr lang="es-ES" sz="2400" b="1" i="1" u="sng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73B346-4C9C-F54E-C91B-7BEB6E291730}"/>
              </a:ext>
            </a:extLst>
          </p:cNvPr>
          <p:cNvSpPr txBox="1"/>
          <p:nvPr/>
        </p:nvSpPr>
        <p:spPr>
          <a:xfrm>
            <a:off x="4796118" y="6320118"/>
            <a:ext cx="94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D1703F-E7FD-ECB2-CCDB-E7FFC937FBFC}"/>
              </a:ext>
            </a:extLst>
          </p:cNvPr>
          <p:cNvSpPr txBox="1"/>
          <p:nvPr/>
        </p:nvSpPr>
        <p:spPr>
          <a:xfrm>
            <a:off x="250880" y="4288794"/>
            <a:ext cx="3478438" cy="2031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DISERTANTES:</a:t>
            </a:r>
          </a:p>
          <a:p>
            <a:endParaRPr lang="es-ES" dirty="0"/>
          </a:p>
          <a:p>
            <a:r>
              <a:rPr lang="es-ES" dirty="0" err="1"/>
              <a:t>Ing.Agr</a:t>
            </a:r>
            <a:r>
              <a:rPr lang="es-ES" dirty="0"/>
              <a:t>. Dr. Mgter. Ariel Chaya</a:t>
            </a:r>
          </a:p>
          <a:p>
            <a:endParaRPr lang="es-ES" dirty="0"/>
          </a:p>
          <a:p>
            <a:r>
              <a:rPr lang="es-ES" dirty="0"/>
              <a:t>Ing. Agr. Sosa Erick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8519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8" y="879084"/>
            <a:ext cx="6606884" cy="57615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8" y="0"/>
            <a:ext cx="7067835" cy="8790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69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7246" y="62748"/>
            <a:ext cx="3810209" cy="67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18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728BAF1-3332-CDC3-ACA5-13D339FA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566" y="3729430"/>
            <a:ext cx="9383434" cy="30865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3105" y="801398"/>
            <a:ext cx="5553997" cy="22431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65" y="125283"/>
            <a:ext cx="5832024" cy="37625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30" y="4320455"/>
            <a:ext cx="5309271" cy="19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0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62" y="594030"/>
            <a:ext cx="6493395" cy="59866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5" y="208580"/>
            <a:ext cx="4419600" cy="1600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05" y="1926871"/>
            <a:ext cx="4419600" cy="49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1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60749"/>
          <a:stretch/>
        </p:blipFill>
        <p:spPr>
          <a:xfrm>
            <a:off x="159405" y="175485"/>
            <a:ext cx="6619875" cy="1704841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05" t="51972" r="6357"/>
          <a:stretch/>
        </p:blipFill>
        <p:spPr>
          <a:xfrm>
            <a:off x="7110333" y="175485"/>
            <a:ext cx="5081667" cy="17048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5" y="2011065"/>
            <a:ext cx="12070125" cy="48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3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0031" b="35115"/>
          <a:stretch/>
        </p:blipFill>
        <p:spPr>
          <a:xfrm>
            <a:off x="7204569" y="123928"/>
            <a:ext cx="4987431" cy="13287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-276" t="-1550" r="276" b="33189"/>
          <a:stretch/>
        </p:blipFill>
        <p:spPr>
          <a:xfrm>
            <a:off x="5680023" y="2162481"/>
            <a:ext cx="5429250" cy="13218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49023"/>
          <a:stretch/>
        </p:blipFill>
        <p:spPr>
          <a:xfrm>
            <a:off x="3941164" y="3973066"/>
            <a:ext cx="5524500" cy="10439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b="30903"/>
          <a:stretch/>
        </p:blipFill>
        <p:spPr>
          <a:xfrm>
            <a:off x="1416141" y="5469302"/>
            <a:ext cx="5534025" cy="13886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00" y="283485"/>
            <a:ext cx="3785564" cy="45894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114" y="535897"/>
            <a:ext cx="2362200" cy="504825"/>
          </a:xfrm>
          <a:prstGeom prst="rect">
            <a:avLst/>
          </a:prstGeom>
        </p:spPr>
      </p:pic>
      <p:sp>
        <p:nvSpPr>
          <p:cNvPr id="11" name="Flecha derecha 10"/>
          <p:cNvSpPr/>
          <p:nvPr/>
        </p:nvSpPr>
        <p:spPr>
          <a:xfrm>
            <a:off x="5876144" y="629587"/>
            <a:ext cx="827270" cy="35976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6899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" y="1747448"/>
            <a:ext cx="5751593" cy="18230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10031" b="35115"/>
          <a:stretch/>
        </p:blipFill>
        <p:spPr>
          <a:xfrm>
            <a:off x="319087" y="365126"/>
            <a:ext cx="4987431" cy="13287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C28C46-04C6-90CE-3F04-881C92F62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89" y="616314"/>
            <a:ext cx="6025409" cy="569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FF09A6-6755-B08E-3851-A48EFE21A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34" y="3463350"/>
            <a:ext cx="5484755" cy="322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02271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89" y="0"/>
            <a:ext cx="9349009" cy="66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AGREGRAR CURVAS DE BOMBA </a:t>
            </a:r>
            <a:br>
              <a:rPr lang="es-AR" dirty="0"/>
            </a:br>
            <a:br>
              <a:rPr lang="es-AR" dirty="0"/>
            </a:br>
            <a:r>
              <a:rPr lang="es-AR" dirty="0"/>
              <a:t>TENGO UNA BOMBA DE 1 HP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r="2755" b="8269"/>
          <a:stretch/>
        </p:blipFill>
        <p:spPr>
          <a:xfrm>
            <a:off x="182880" y="0"/>
            <a:ext cx="8177349" cy="301186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6731" r="1940" b="10624"/>
          <a:stretch/>
        </p:blipFill>
        <p:spPr>
          <a:xfrm>
            <a:off x="3161212" y="3142491"/>
            <a:ext cx="8869680" cy="360534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75657" y="2055813"/>
            <a:ext cx="7184572" cy="3608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3161212" y="4937760"/>
            <a:ext cx="8869680" cy="7576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23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9215" y="1563670"/>
            <a:ext cx="5159798" cy="43751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7" y="1859517"/>
            <a:ext cx="1762125" cy="21717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-276" t="-1550" r="276" b="33189"/>
          <a:stretch/>
        </p:blipFill>
        <p:spPr>
          <a:xfrm>
            <a:off x="242987" y="241868"/>
            <a:ext cx="5429250" cy="13218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516" y="2190065"/>
            <a:ext cx="3987130" cy="18411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55" y="4318460"/>
            <a:ext cx="5865293" cy="24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7" y="1995616"/>
            <a:ext cx="4615543" cy="43623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77" y="83276"/>
            <a:ext cx="5819775" cy="45529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79" y="1320006"/>
            <a:ext cx="26289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0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ágenes de Verde Pastel | Descarga imágenes gratuitas en Unsplash">
            <a:extLst>
              <a:ext uri="{FF2B5EF4-FFF2-40B4-BE49-F238E27FC236}">
                <a16:creationId xmlns:a16="http://schemas.microsoft.com/office/drawing/2014/main" id="{97EF4D99-7571-9145-F900-396535C85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E5EF7AD-D77A-9FDE-10F9-3DA5D7437E94}"/>
              </a:ext>
            </a:extLst>
          </p:cNvPr>
          <p:cNvSpPr txBox="1"/>
          <p:nvPr/>
        </p:nvSpPr>
        <p:spPr>
          <a:xfrm>
            <a:off x="277906" y="161365"/>
            <a:ext cx="1151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u="sng" dirty="0"/>
              <a:t>Entornos formativos en la educación </a:t>
            </a:r>
            <a:r>
              <a:rPr lang="es-ES" sz="3600" b="1" u="sng" dirty="0" err="1"/>
              <a:t>agrótecnica</a:t>
            </a:r>
            <a:endParaRPr lang="es-ES" sz="3600" b="1" u="sng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26A986-44C8-A2F6-E9F2-958250ECD482}"/>
              </a:ext>
            </a:extLst>
          </p:cNvPr>
          <p:cNvSpPr txBox="1"/>
          <p:nvPr/>
        </p:nvSpPr>
        <p:spPr>
          <a:xfrm>
            <a:off x="537882" y="986118"/>
            <a:ext cx="112507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¿Qué son?</a:t>
            </a:r>
          </a:p>
          <a:p>
            <a:endParaRPr lang="es-ES" sz="2400" b="1" dirty="0"/>
          </a:p>
          <a:p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/>
              <a:t>Son espacios de aprendizaje práctico en escuelas rurales o técnicas, diseñados para la enseñanza y aplicación de técnicas agrícolas y ganaderas.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/>
              <a:t>Buscan formar integralmente al estudiante en el conocimiento y manejo de los recursos naturales y sistemas productivos, utilizando equipamiento y metodologías modernas como drones y sistemas de gestión.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/>
              <a:t>Estos entornos son clave para la formación de técnicos capaces de gestionar empresas agropecuarias, agregar valor a la producción y aplicar las mejores prácticas agropecuarias para la sostenibilidad. </a:t>
            </a:r>
          </a:p>
        </p:txBody>
      </p:sp>
    </p:spTree>
    <p:extLst>
      <p:ext uri="{BB962C8B-B14F-4D97-AF65-F5344CB8AC3E}">
        <p14:creationId xmlns:p14="http://schemas.microsoft.com/office/powerpoint/2010/main" val="2686962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8" y="4114800"/>
            <a:ext cx="4342903" cy="24328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v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49023"/>
          <a:stretch/>
        </p:blipFill>
        <p:spPr>
          <a:xfrm>
            <a:off x="289761" y="234497"/>
            <a:ext cx="5524500" cy="10439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694" y="117993"/>
            <a:ext cx="4278582" cy="41693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12" y="1481997"/>
            <a:ext cx="4939981" cy="28053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3898"/>
          <a:stretch/>
        </p:blipFill>
        <p:spPr>
          <a:xfrm>
            <a:off x="5492589" y="4435932"/>
            <a:ext cx="6320589" cy="2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38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94" y="352840"/>
            <a:ext cx="5546871" cy="20144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E7E2D8-6738-2DDF-7F62-5FABB771F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4" y="2669540"/>
            <a:ext cx="10043160" cy="405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340763-3561-E7B2-D472-035E9A4DD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3952"/>
            <a:ext cx="6096000" cy="369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81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059" y="4140565"/>
            <a:ext cx="3314700" cy="28670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05" y="320154"/>
            <a:ext cx="4019550" cy="5429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5" y="1663360"/>
            <a:ext cx="2638587" cy="20134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216" y="3956050"/>
            <a:ext cx="2971800" cy="27051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678" y="4001998"/>
            <a:ext cx="3019425" cy="29241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303" y="0"/>
            <a:ext cx="4600575" cy="35909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9648" y="1057470"/>
            <a:ext cx="33432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16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6" y="388312"/>
            <a:ext cx="5372100" cy="5905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466" y="1027906"/>
            <a:ext cx="3524250" cy="2771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759" y="4721902"/>
            <a:ext cx="3295650" cy="22955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523" y="4088321"/>
            <a:ext cx="3267075" cy="2552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598" y="437356"/>
            <a:ext cx="3209925" cy="26384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598" y="3364421"/>
            <a:ext cx="3371850" cy="29051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46193" r="5577" b="6420"/>
          <a:stretch/>
        </p:blipFill>
        <p:spPr>
          <a:xfrm>
            <a:off x="524656" y="818205"/>
            <a:ext cx="1454045" cy="390369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463" y="1076156"/>
            <a:ext cx="727787" cy="37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6722" r="34465"/>
          <a:stretch/>
        </p:blipFill>
        <p:spPr>
          <a:xfrm>
            <a:off x="7311772" y="0"/>
            <a:ext cx="4687895" cy="41089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2" y="74366"/>
            <a:ext cx="7193100" cy="29671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2" y="3243939"/>
            <a:ext cx="4299422" cy="32346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90" y="4126727"/>
            <a:ext cx="5784793" cy="26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2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3" b="22537"/>
          <a:stretch/>
        </p:blipFill>
        <p:spPr>
          <a:xfrm>
            <a:off x="6200372" y="365125"/>
            <a:ext cx="2638281" cy="33428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1" b="33654"/>
          <a:stretch/>
        </p:blipFill>
        <p:spPr>
          <a:xfrm>
            <a:off x="8820131" y="4298454"/>
            <a:ext cx="3165435" cy="22963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1" r="26119"/>
          <a:stretch/>
        </p:blipFill>
        <p:spPr>
          <a:xfrm>
            <a:off x="473104" y="3707931"/>
            <a:ext cx="2315066" cy="32015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7" b="14335"/>
          <a:stretch/>
        </p:blipFill>
        <p:spPr>
          <a:xfrm>
            <a:off x="9045921" y="365125"/>
            <a:ext cx="2713856" cy="35676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96" y="365125"/>
            <a:ext cx="2981325" cy="6381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96" y="1399133"/>
            <a:ext cx="4738141" cy="221212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349" y="3932784"/>
            <a:ext cx="5324103" cy="28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86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91484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" y="-1997"/>
            <a:ext cx="5651292" cy="550477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49" y="1279846"/>
            <a:ext cx="6521780" cy="561163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15770" y="5531460"/>
            <a:ext cx="3642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/>
              <a:t>ANTES</a:t>
            </a:r>
            <a:endParaRPr lang="es-AR" sz="4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0188990" y="62262"/>
            <a:ext cx="2323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DESPUÉS</a:t>
            </a:r>
            <a:endParaRPr lang="es-AR" sz="3600" b="1" dirty="0"/>
          </a:p>
        </p:txBody>
      </p:sp>
      <p:sp>
        <p:nvSpPr>
          <p:cNvPr id="10" name="Flecha curvada hacia arriba 9"/>
          <p:cNvSpPr/>
          <p:nvPr/>
        </p:nvSpPr>
        <p:spPr>
          <a:xfrm rot="20023361">
            <a:off x="1843793" y="5847334"/>
            <a:ext cx="1699796" cy="734518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1" name="Flecha curvada hacia arriba 10"/>
          <p:cNvSpPr/>
          <p:nvPr/>
        </p:nvSpPr>
        <p:spPr>
          <a:xfrm rot="8970180">
            <a:off x="8420392" y="164818"/>
            <a:ext cx="1699796" cy="734518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8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18E42-CDC1-723F-F6CF-52B95C92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5E6179-B66D-AB60-1D98-1EE91AD2A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4" descr="1.000+ Riego De Pivote Central Fotografías de stock, fotos e imágenes  libres de derechos - iStock">
            <a:extLst>
              <a:ext uri="{FF2B5EF4-FFF2-40B4-BE49-F238E27FC236}">
                <a16:creationId xmlns:a16="http://schemas.microsoft.com/office/drawing/2014/main" id="{258A2473-4200-5E54-F413-420D2321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120"/>
            <a:ext cx="12192001" cy="679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9ED2736-83D7-4977-5BF4-4932141B577C}"/>
              </a:ext>
            </a:extLst>
          </p:cNvPr>
          <p:cNvSpPr txBox="1"/>
          <p:nvPr/>
        </p:nvSpPr>
        <p:spPr>
          <a:xfrm>
            <a:off x="111760" y="2160905"/>
            <a:ext cx="736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¡GRACIAS POR VUESTRA ATENCIÓN!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9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ágenes de Verde Pastel | Descarga imágenes gratuitas en Unsplash">
            <a:extLst>
              <a:ext uri="{FF2B5EF4-FFF2-40B4-BE49-F238E27FC236}">
                <a16:creationId xmlns:a16="http://schemas.microsoft.com/office/drawing/2014/main" id="{0DA2A627-8F97-22DF-45E5-2179C363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01D034C-5B2D-6521-37F3-BFB3B1CF6658}"/>
              </a:ext>
            </a:extLst>
          </p:cNvPr>
          <p:cNvSpPr txBox="1"/>
          <p:nvPr/>
        </p:nvSpPr>
        <p:spPr>
          <a:xfrm>
            <a:off x="6096000" y="3750716"/>
            <a:ext cx="6096000" cy="267765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ES" sz="2800" dirty="0"/>
              <a:t>ENTORNOS FORMATIVOS </a:t>
            </a:r>
          </a:p>
          <a:p>
            <a:endParaRPr lang="es-ES" sz="2800" dirty="0"/>
          </a:p>
          <a:p>
            <a:r>
              <a:rPr lang="es-ES" sz="2800" dirty="0"/>
              <a:t>TALLER DE HUERTA</a:t>
            </a:r>
          </a:p>
          <a:p>
            <a:r>
              <a:rPr lang="es-ES" sz="2800" dirty="0"/>
              <a:t>PRODUCCIÓN DE PLANTAS EN VIVERO</a:t>
            </a:r>
          </a:p>
          <a:p>
            <a:r>
              <a:rPr lang="es-ES" sz="2800" dirty="0"/>
              <a:t>PRODUCCIÓN DE FRUTAS</a:t>
            </a:r>
          </a:p>
          <a:p>
            <a:r>
              <a:rPr lang="es-ES" sz="2800" dirty="0"/>
              <a:t>PRODUCCIÓN DE FORRAJES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40329AE-C394-E438-C166-BC7D3CF64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4880" cy="338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8ACDB39-9306-B958-75DF-6F41450EA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0" y="121157"/>
            <a:ext cx="5776422" cy="324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4923E31-7C44-5D3E-2198-056BD2636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995"/>
            <a:ext cx="609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288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ágenes de Verde Pastel | Descarga imágenes gratuitas en Unsplash">
            <a:extLst>
              <a:ext uri="{FF2B5EF4-FFF2-40B4-BE49-F238E27FC236}">
                <a16:creationId xmlns:a16="http://schemas.microsoft.com/office/drawing/2014/main" id="{9424B0B0-72DE-E4D0-9F93-A74A3AC0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0057E6-16A4-6428-3C71-FB4072A31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4" y="44287"/>
            <a:ext cx="6072365" cy="341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7DA2EF-6E5A-19DC-8128-79097E061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48" y="44287"/>
            <a:ext cx="4958080" cy="278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817B76-3067-271B-9ECE-395F8BFCD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3" y="3292225"/>
            <a:ext cx="5965385" cy="335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APICULTURA EGRESADO DEL CURSO VISITARON PLANTA DE MONTE CASEROS">
            <a:extLst>
              <a:ext uri="{FF2B5EF4-FFF2-40B4-BE49-F238E27FC236}">
                <a16:creationId xmlns:a16="http://schemas.microsoft.com/office/drawing/2014/main" id="{F7644748-5F9E-6D01-FD41-13C932F7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1" y="2877494"/>
            <a:ext cx="5502486" cy="3706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CD3D08-5139-3D4B-5D54-744081052232}"/>
              </a:ext>
            </a:extLst>
          </p:cNvPr>
          <p:cNvSpPr txBox="1"/>
          <p:nvPr/>
        </p:nvSpPr>
        <p:spPr>
          <a:xfrm>
            <a:off x="4736864" y="2830158"/>
            <a:ext cx="2987207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ES" dirty="0"/>
              <a:t>PRODUCCIÓN APÍCOLA </a:t>
            </a:r>
          </a:p>
          <a:p>
            <a:r>
              <a:rPr lang="es-ES" dirty="0"/>
              <a:t>PRODUCCION DE AVES </a:t>
            </a:r>
          </a:p>
          <a:p>
            <a:r>
              <a:rPr lang="es-ES" dirty="0"/>
              <a:t>PRODUCCIÓN ANIMAL</a:t>
            </a:r>
          </a:p>
        </p:txBody>
      </p:sp>
    </p:spTree>
    <p:extLst>
      <p:ext uri="{BB962C8B-B14F-4D97-AF65-F5344CB8AC3E}">
        <p14:creationId xmlns:p14="http://schemas.microsoft.com/office/powerpoint/2010/main" val="404606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ágenes de Verde Pastel | Descarga imágenes gratuitas en Unsplash">
            <a:extLst>
              <a:ext uri="{FF2B5EF4-FFF2-40B4-BE49-F238E27FC236}">
                <a16:creationId xmlns:a16="http://schemas.microsoft.com/office/drawing/2014/main" id="{35B0B1CB-51FB-1F90-3CC1-93F219A9E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2B3AE5C-08E1-7DAA-4533-1AF9728CD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06"/>
            <a:ext cx="6394027" cy="359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C804A9E-4409-7524-D64F-1BA7B0520AB2}"/>
              </a:ext>
            </a:extLst>
          </p:cNvPr>
          <p:cNvSpPr txBox="1"/>
          <p:nvPr/>
        </p:nvSpPr>
        <p:spPr>
          <a:xfrm>
            <a:off x="6096000" y="5543826"/>
            <a:ext cx="4286657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ES" dirty="0"/>
              <a:t>SISTEMAS AGRÍCOLAS Y AGROINDUSTRIALES </a:t>
            </a:r>
          </a:p>
          <a:p>
            <a:r>
              <a:rPr lang="es-ES" dirty="0"/>
              <a:t>ECOLOGÍA Y DESARROLLO SUSTENTABLE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985CBEE-A6E6-1C43-3624-A8E0372EC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r="23456"/>
          <a:stretch>
            <a:fillRect/>
          </a:stretch>
        </p:blipFill>
        <p:spPr>
          <a:xfrm>
            <a:off x="215553" y="3886200"/>
            <a:ext cx="4312023" cy="290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BB14532-306F-C349-A61B-7F4C33496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857" y="158533"/>
            <a:ext cx="3548903" cy="4731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59E2E1-286E-9191-B3AE-76990D98A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29584"/>
          <a:stretch>
            <a:fillRect/>
          </a:stretch>
        </p:blipFill>
        <p:spPr>
          <a:xfrm>
            <a:off x="4390777" y="2188160"/>
            <a:ext cx="4196080" cy="315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77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D1CA4F8-DBC5-FF67-5592-3CC45138D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22" r="34465"/>
          <a:stretch/>
        </p:blipFill>
        <p:spPr>
          <a:xfrm>
            <a:off x="0" y="0"/>
            <a:ext cx="7824366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353" y="1742080"/>
            <a:ext cx="6856593" cy="383575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6" name="CuadroTexto 5"/>
          <p:cNvSpPr txBox="1"/>
          <p:nvPr/>
        </p:nvSpPr>
        <p:spPr>
          <a:xfrm>
            <a:off x="5499940" y="1943443"/>
            <a:ext cx="641969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u="sng" dirty="0"/>
              <a:t>RIEGO POR GOTEO Y ASPERSIÓN:</a:t>
            </a:r>
          </a:p>
          <a:p>
            <a:pPr algn="ctr"/>
            <a:r>
              <a:rPr lang="es-ES" sz="2400" b="1" i="1" u="sng" dirty="0"/>
              <a:t>CONCEPTOS GENERALES, INSTALACIÓN, MANEJO</a:t>
            </a:r>
          </a:p>
          <a:p>
            <a:pPr algn="ctr"/>
            <a:endParaRPr lang="es-ES" sz="2400" b="1" i="1" u="sng" dirty="0"/>
          </a:p>
          <a:p>
            <a:pPr algn="ctr"/>
            <a:endParaRPr lang="es-ES" sz="2400" b="1" i="1" u="sng" dirty="0"/>
          </a:p>
          <a:p>
            <a:pPr algn="ctr"/>
            <a:endParaRPr lang="es-ES" sz="2400" b="1" i="1" u="sng" dirty="0"/>
          </a:p>
          <a:p>
            <a:pPr algn="ctr"/>
            <a:r>
              <a:rPr lang="es-ES" sz="2400" i="1" u="sng" dirty="0"/>
              <a:t>“PARA MIGRAR A EL CAMINO IDEAL”</a:t>
            </a:r>
          </a:p>
          <a:p>
            <a:pPr algn="ctr"/>
            <a:endParaRPr lang="es-ES" sz="2400" b="1" i="1" u="sng" dirty="0"/>
          </a:p>
          <a:p>
            <a:pPr algn="ctr"/>
            <a:endParaRPr lang="es-ES" sz="2400" b="1" i="1" u="sng" dirty="0"/>
          </a:p>
          <a:p>
            <a:pPr algn="ctr"/>
            <a:endParaRPr lang="es-ES" sz="2400" b="1" i="1" u="sng" dirty="0"/>
          </a:p>
          <a:p>
            <a:pPr algn="ctr"/>
            <a:endParaRPr lang="es-ES" sz="2400" b="1" i="1" u="sng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3299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0A1DAC-55A4-1766-BC47-C212AA2BC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1" t="10302" r="25607" b="9202"/>
          <a:stretch/>
        </p:blipFill>
        <p:spPr>
          <a:xfrm>
            <a:off x="2653400" y="-34872"/>
            <a:ext cx="2705099" cy="41809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D6931B-80C5-22D3-03F3-D58C3A0FD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1" t="10302" r="25692" b="9722"/>
          <a:stretch/>
        </p:blipFill>
        <p:spPr>
          <a:xfrm>
            <a:off x="19592" y="0"/>
            <a:ext cx="2613457" cy="40197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BBE8F1-8B37-71E3-48B3-27861300A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2" t="10302" r="23050" b="9909"/>
          <a:stretch/>
        </p:blipFill>
        <p:spPr>
          <a:xfrm>
            <a:off x="7850150" y="-34872"/>
            <a:ext cx="4295582" cy="68928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771D08-17D1-F9E9-10FF-9B1B45C3C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29" t="10301" r="25263" b="9697"/>
          <a:stretch/>
        </p:blipFill>
        <p:spPr>
          <a:xfrm>
            <a:off x="5424339" y="-34872"/>
            <a:ext cx="2589170" cy="41505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55F8F67-B388-01E0-2AFD-B9E060B9C74F}"/>
              </a:ext>
            </a:extLst>
          </p:cNvPr>
          <p:cNvSpPr txBox="1"/>
          <p:nvPr/>
        </p:nvSpPr>
        <p:spPr>
          <a:xfrm>
            <a:off x="510860" y="1951672"/>
            <a:ext cx="2076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dirty="0"/>
              <a:t>En las regiones áridas y semiáridas, el agua constituye el </a:t>
            </a:r>
            <a:r>
              <a:rPr lang="es-ES" b="1" u="sng" dirty="0"/>
              <a:t>principal factor limitante</a:t>
            </a:r>
            <a:r>
              <a:rPr lang="es-ES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93886A4-7012-E4C5-0D8B-72354F7DB6FA}"/>
              </a:ext>
            </a:extLst>
          </p:cNvPr>
          <p:cNvSpPr txBox="1"/>
          <p:nvPr/>
        </p:nvSpPr>
        <p:spPr>
          <a:xfrm>
            <a:off x="3078828" y="1951672"/>
            <a:ext cx="23180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dirty="0"/>
              <a:t>La agricultura bajo riego constituye uno de los mayores consumidores de agua dulce en el mundo (FAO, 2002).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ABBFC57-EA57-DF92-8B03-603BAEAD1C71}"/>
              </a:ext>
            </a:extLst>
          </p:cNvPr>
          <p:cNvSpPr txBox="1"/>
          <p:nvPr/>
        </p:nvSpPr>
        <p:spPr>
          <a:xfrm>
            <a:off x="5936809" y="1951672"/>
            <a:ext cx="20767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dirty="0"/>
              <a:t>Un 70% de la superficie cubierta por riego a nivel nacional utiliza </a:t>
            </a:r>
            <a:r>
              <a:rPr lang="es-ES" b="1" dirty="0"/>
              <a:t>el sistema gravitacional.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8D1BD92-7FD8-7E9A-0D0B-1C3A059A9F33}"/>
              </a:ext>
            </a:extLst>
          </p:cNvPr>
          <p:cNvSpPr txBox="1"/>
          <p:nvPr/>
        </p:nvSpPr>
        <p:spPr>
          <a:xfrm>
            <a:off x="8525979" y="2828835"/>
            <a:ext cx="3317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ROL DE LOS JÓVENES:</a:t>
            </a:r>
          </a:p>
          <a:p>
            <a:endParaRPr lang="es-ES" sz="2400" dirty="0"/>
          </a:p>
          <a:p>
            <a:r>
              <a:rPr lang="es-ES" sz="2400" dirty="0"/>
              <a:t>-</a:t>
            </a:r>
            <a:r>
              <a:rPr lang="es-ES" sz="2400" b="1" dirty="0"/>
              <a:t>Riego eficiente</a:t>
            </a:r>
          </a:p>
          <a:p>
            <a:r>
              <a:rPr lang="es-ES" sz="2400" dirty="0"/>
              <a:t>-Buenas prácticas en uso de agroquímicos</a:t>
            </a:r>
          </a:p>
          <a:p>
            <a:r>
              <a:rPr lang="es-ES" sz="2400" dirty="0"/>
              <a:t>-Conservación de cuencas y forestación</a:t>
            </a:r>
          </a:p>
          <a:p>
            <a:r>
              <a:rPr lang="es-ES" sz="2400" dirty="0"/>
              <a:t>-Ser agentes de concientización</a:t>
            </a:r>
          </a:p>
          <a:p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9479100-077C-436F-08E9-11E44C5D1900}"/>
              </a:ext>
            </a:extLst>
          </p:cNvPr>
          <p:cNvSpPr txBox="1"/>
          <p:nvPr/>
        </p:nvSpPr>
        <p:spPr>
          <a:xfrm>
            <a:off x="599440" y="5486298"/>
            <a:ext cx="6573520" cy="64633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“El peso específico de una gota es pequeño, pero su valor en la vida es infinito.”</a:t>
            </a:r>
          </a:p>
        </p:txBody>
      </p:sp>
    </p:spTree>
    <p:extLst>
      <p:ext uri="{BB962C8B-B14F-4D97-AF65-F5344CB8AC3E}">
        <p14:creationId xmlns:p14="http://schemas.microsoft.com/office/powerpoint/2010/main" val="42715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20" t="9120" r="4062" b="63018"/>
          <a:stretch/>
        </p:blipFill>
        <p:spPr>
          <a:xfrm>
            <a:off x="1693131" y="592184"/>
            <a:ext cx="8805738" cy="18636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020" r="4062" b="91147"/>
          <a:stretch/>
        </p:blipFill>
        <p:spPr>
          <a:xfrm>
            <a:off x="1693131" y="0"/>
            <a:ext cx="8805738" cy="5921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020" t="37047" r="4062"/>
          <a:stretch/>
        </p:blipFill>
        <p:spPr>
          <a:xfrm>
            <a:off x="1862262" y="2455818"/>
            <a:ext cx="8805738" cy="42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95" b="40796"/>
          <a:stretch/>
        </p:blipFill>
        <p:spPr>
          <a:xfrm>
            <a:off x="4334118" y="0"/>
            <a:ext cx="7857882" cy="27132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324" y="2713220"/>
            <a:ext cx="3651808" cy="219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132" y="5026828"/>
            <a:ext cx="4207868" cy="199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132" y="2629023"/>
            <a:ext cx="4207868" cy="246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02" r="5089" b="12444"/>
          <a:stretch/>
        </p:blipFill>
        <p:spPr>
          <a:xfrm>
            <a:off x="-1795" y="220850"/>
            <a:ext cx="4334119" cy="663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Marcador de contenido 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283084" y="4903868"/>
            <a:ext cx="3752083" cy="195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373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9783</TotalTime>
  <Words>304</Words>
  <Application>Microsoft Office PowerPoint</Application>
  <PresentationFormat>Panorámica</PresentationFormat>
  <Paragraphs>58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AGREGRAR CURVAS DE BOMBA   TENGO UNA BOMBA DE 1 HP</vt:lpstr>
      <vt:lpstr>Presentación de PowerPoint</vt:lpstr>
      <vt:lpstr>Presentación de PowerPoint</vt:lpstr>
      <vt:lpstr>v</vt:lpstr>
      <vt:lpstr>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asus</cp:lastModifiedBy>
  <cp:revision>79</cp:revision>
  <dcterms:created xsi:type="dcterms:W3CDTF">2024-11-11T21:14:33Z</dcterms:created>
  <dcterms:modified xsi:type="dcterms:W3CDTF">2025-09-25T02:07:49Z</dcterms:modified>
</cp:coreProperties>
</file>