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6" r:id="rId5"/>
    <p:sldId id="278" r:id="rId6"/>
    <p:sldId id="279" r:id="rId7"/>
    <p:sldId id="269" r:id="rId8"/>
    <p:sldId id="260" r:id="rId9"/>
    <p:sldId id="261" r:id="rId10"/>
    <p:sldId id="270" r:id="rId11"/>
    <p:sldId id="262" r:id="rId12"/>
    <p:sldId id="271" r:id="rId13"/>
    <p:sldId id="263" r:id="rId14"/>
    <p:sldId id="264" r:id="rId15"/>
    <p:sldId id="265" r:id="rId16"/>
    <p:sldId id="272" r:id="rId17"/>
    <p:sldId id="274" r:id="rId18"/>
    <p:sldId id="275" r:id="rId19"/>
    <p:sldId id="277" r:id="rId20"/>
    <p:sldId id="276" r:id="rId21"/>
    <p:sldId id="273"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snapToGrid="0">
      <p:cViewPr varScale="1">
        <p:scale>
          <a:sx n="115" d="100"/>
          <a:sy n="115" d="100"/>
        </p:scale>
        <p:origin x="32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DA6D2C41-C7BF-427D-AE02-6205822CFBCD}" type="datetimeFigureOut">
              <a:rPr lang="es-AR" smtClean="0"/>
              <a:t>24/9/2025</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F9E16258-D282-4937-ACAE-5AE501EFAC51}" type="slidenum">
              <a:rPr lang="es-AR" smtClean="0"/>
              <a:t>‹Nº›</a:t>
            </a:fld>
            <a:endParaRPr lang="es-AR"/>
          </a:p>
        </p:txBody>
      </p:sp>
    </p:spTree>
    <p:extLst>
      <p:ext uri="{BB962C8B-B14F-4D97-AF65-F5344CB8AC3E}">
        <p14:creationId xmlns:p14="http://schemas.microsoft.com/office/powerpoint/2010/main" val="2199225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DA6D2C41-C7BF-427D-AE02-6205822CFBCD}" type="datetimeFigureOut">
              <a:rPr lang="es-AR" smtClean="0"/>
              <a:t>24/9/2025</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F9E16258-D282-4937-ACAE-5AE501EFAC51}" type="slidenum">
              <a:rPr lang="es-AR" smtClean="0"/>
              <a:t>‹Nº›</a:t>
            </a:fld>
            <a:endParaRPr lang="es-AR"/>
          </a:p>
        </p:txBody>
      </p:sp>
    </p:spTree>
    <p:extLst>
      <p:ext uri="{BB962C8B-B14F-4D97-AF65-F5344CB8AC3E}">
        <p14:creationId xmlns:p14="http://schemas.microsoft.com/office/powerpoint/2010/main" val="3060533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DA6D2C41-C7BF-427D-AE02-6205822CFBCD}" type="datetimeFigureOut">
              <a:rPr lang="es-AR" smtClean="0"/>
              <a:t>24/9/2025</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F9E16258-D282-4937-ACAE-5AE501EFAC51}" type="slidenum">
              <a:rPr lang="es-AR" smtClean="0"/>
              <a:t>‹Nº›</a:t>
            </a:fld>
            <a:endParaRPr lang="es-AR"/>
          </a:p>
        </p:txBody>
      </p:sp>
    </p:spTree>
    <p:extLst>
      <p:ext uri="{BB962C8B-B14F-4D97-AF65-F5344CB8AC3E}">
        <p14:creationId xmlns:p14="http://schemas.microsoft.com/office/powerpoint/2010/main" val="2598104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smtClean="0"/>
              <a:t>Haga clic para modificar el estilo de título del patrón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smtClean="0"/>
              <a:t>Editar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DA6D2C41-C7BF-427D-AE02-6205822CFBCD}" type="datetimeFigureOut">
              <a:rPr lang="es-AR" smtClean="0"/>
              <a:t>24/9/2025</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F9E16258-D282-4937-ACAE-5AE501EFAC51}" type="slidenum">
              <a:rPr lang="es-AR" smtClean="0"/>
              <a:t>‹Nº›</a:t>
            </a:fld>
            <a:endParaRPr lang="es-A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040864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DA6D2C41-C7BF-427D-AE02-6205822CFBCD}" type="datetimeFigureOut">
              <a:rPr lang="es-AR" smtClean="0"/>
              <a:t>24/9/2025</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F9E16258-D282-4937-ACAE-5AE501EFAC51}" type="slidenum">
              <a:rPr lang="es-AR" smtClean="0"/>
              <a:t>‹Nº›</a:t>
            </a:fld>
            <a:endParaRPr lang="es-AR"/>
          </a:p>
        </p:txBody>
      </p:sp>
    </p:spTree>
    <p:extLst>
      <p:ext uri="{BB962C8B-B14F-4D97-AF65-F5344CB8AC3E}">
        <p14:creationId xmlns:p14="http://schemas.microsoft.com/office/powerpoint/2010/main" val="124159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A6D2C41-C7BF-427D-AE02-6205822CFBCD}" type="datetimeFigureOut">
              <a:rPr lang="es-AR" smtClean="0"/>
              <a:t>24/9/2025</a:t>
            </a:fld>
            <a:endParaRPr lang="es-AR"/>
          </a:p>
        </p:txBody>
      </p:sp>
      <p:sp>
        <p:nvSpPr>
          <p:cNvPr id="4"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F9E16258-D282-4937-ACAE-5AE501EFAC51}" type="slidenum">
              <a:rPr lang="es-AR" smtClean="0"/>
              <a:t>‹Nº›</a:t>
            </a:fld>
            <a:endParaRPr lang="es-AR"/>
          </a:p>
        </p:txBody>
      </p:sp>
    </p:spTree>
    <p:extLst>
      <p:ext uri="{BB962C8B-B14F-4D97-AF65-F5344CB8AC3E}">
        <p14:creationId xmlns:p14="http://schemas.microsoft.com/office/powerpoint/2010/main" val="1904524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A6D2C41-C7BF-427D-AE02-6205822CFBCD}" type="datetimeFigureOut">
              <a:rPr lang="es-AR" smtClean="0"/>
              <a:t>24/9/2025</a:t>
            </a:fld>
            <a:endParaRPr lang="es-AR"/>
          </a:p>
        </p:txBody>
      </p:sp>
      <p:sp>
        <p:nvSpPr>
          <p:cNvPr id="4"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F9E16258-D282-4937-ACAE-5AE501EFAC51}" type="slidenum">
              <a:rPr lang="es-AR" smtClean="0"/>
              <a:t>‹Nº›</a:t>
            </a:fld>
            <a:endParaRPr lang="es-AR"/>
          </a:p>
        </p:txBody>
      </p:sp>
    </p:spTree>
    <p:extLst>
      <p:ext uri="{BB962C8B-B14F-4D97-AF65-F5344CB8AC3E}">
        <p14:creationId xmlns:p14="http://schemas.microsoft.com/office/powerpoint/2010/main" val="1084167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A6D2C41-C7BF-427D-AE02-6205822CFBCD}" type="datetimeFigureOut">
              <a:rPr lang="es-AR" smtClean="0"/>
              <a:t>24/9/2025</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F9E16258-D282-4937-ACAE-5AE501EFAC51}" type="slidenum">
              <a:rPr lang="es-AR" smtClean="0"/>
              <a:t>‹Nº›</a:t>
            </a:fld>
            <a:endParaRPr lang="es-AR"/>
          </a:p>
        </p:txBody>
      </p:sp>
    </p:spTree>
    <p:extLst>
      <p:ext uri="{BB962C8B-B14F-4D97-AF65-F5344CB8AC3E}">
        <p14:creationId xmlns:p14="http://schemas.microsoft.com/office/powerpoint/2010/main" val="1948897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A6D2C41-C7BF-427D-AE02-6205822CFBCD}" type="datetimeFigureOut">
              <a:rPr lang="es-AR" smtClean="0"/>
              <a:t>24/9/2025</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F9E16258-D282-4937-ACAE-5AE501EFAC51}" type="slidenum">
              <a:rPr lang="es-AR" smtClean="0"/>
              <a:t>‹Nº›</a:t>
            </a:fld>
            <a:endParaRPr lang="es-AR"/>
          </a:p>
        </p:txBody>
      </p:sp>
    </p:spTree>
    <p:extLst>
      <p:ext uri="{BB962C8B-B14F-4D97-AF65-F5344CB8AC3E}">
        <p14:creationId xmlns:p14="http://schemas.microsoft.com/office/powerpoint/2010/main" val="3647969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p>
            <a:fld id="{DA6D2C41-C7BF-427D-AE02-6205822CFBCD}" type="datetimeFigureOut">
              <a:rPr lang="es-AR" smtClean="0"/>
              <a:t>24/9/2025</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F9E16258-D282-4937-ACAE-5AE501EFAC51}" type="slidenum">
              <a:rPr lang="es-AR" smtClean="0"/>
              <a:t>‹Nº›</a:t>
            </a:fld>
            <a:endParaRPr lang="es-AR"/>
          </a:p>
        </p:txBody>
      </p:sp>
    </p:spTree>
    <p:extLst>
      <p:ext uri="{BB962C8B-B14F-4D97-AF65-F5344CB8AC3E}">
        <p14:creationId xmlns:p14="http://schemas.microsoft.com/office/powerpoint/2010/main" val="2838636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DA6D2C41-C7BF-427D-AE02-6205822CFBCD}" type="datetimeFigureOut">
              <a:rPr lang="es-AR" smtClean="0"/>
              <a:t>24/9/2025</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F9E16258-D282-4937-ACAE-5AE501EFAC51}" type="slidenum">
              <a:rPr lang="es-AR" smtClean="0"/>
              <a:t>‹Nº›</a:t>
            </a:fld>
            <a:endParaRPr lang="es-AR"/>
          </a:p>
        </p:txBody>
      </p:sp>
    </p:spTree>
    <p:extLst>
      <p:ext uri="{BB962C8B-B14F-4D97-AF65-F5344CB8AC3E}">
        <p14:creationId xmlns:p14="http://schemas.microsoft.com/office/powerpoint/2010/main" val="378175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DA6D2C41-C7BF-427D-AE02-6205822CFBCD}" type="datetimeFigureOut">
              <a:rPr lang="es-AR" smtClean="0"/>
              <a:t>24/9/2025</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F9E16258-D282-4937-ACAE-5AE501EFAC51}" type="slidenum">
              <a:rPr lang="es-AR" smtClean="0"/>
              <a:t>‹Nº›</a:t>
            </a:fld>
            <a:endParaRPr lang="es-AR"/>
          </a:p>
        </p:txBody>
      </p:sp>
    </p:spTree>
    <p:extLst>
      <p:ext uri="{BB962C8B-B14F-4D97-AF65-F5344CB8AC3E}">
        <p14:creationId xmlns:p14="http://schemas.microsoft.com/office/powerpoint/2010/main" val="18075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DA6D2C41-C7BF-427D-AE02-6205822CFBCD}" type="datetimeFigureOut">
              <a:rPr lang="es-AR" smtClean="0"/>
              <a:t>24/9/2025</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F9E16258-D282-4937-ACAE-5AE501EFAC51}" type="slidenum">
              <a:rPr lang="es-AR" smtClean="0"/>
              <a:t>‹Nº›</a:t>
            </a:fld>
            <a:endParaRPr lang="es-AR"/>
          </a:p>
        </p:txBody>
      </p:sp>
    </p:spTree>
    <p:extLst>
      <p:ext uri="{BB962C8B-B14F-4D97-AF65-F5344CB8AC3E}">
        <p14:creationId xmlns:p14="http://schemas.microsoft.com/office/powerpoint/2010/main" val="3611881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fld id="{DA6D2C41-C7BF-427D-AE02-6205822CFBCD}" type="datetimeFigureOut">
              <a:rPr lang="es-AR" smtClean="0"/>
              <a:t>24/9/2025</a:t>
            </a:fld>
            <a:endParaRPr lang="es-AR"/>
          </a:p>
        </p:txBody>
      </p:sp>
      <p:sp>
        <p:nvSpPr>
          <p:cNvPr id="5" name="Footer Placeholder 3"/>
          <p:cNvSpPr>
            <a:spLocks noGrp="1"/>
          </p:cNvSpPr>
          <p:nvPr>
            <p:ph type="ftr" sz="quarter" idx="11"/>
          </p:nvPr>
        </p:nvSpPr>
        <p:spPr/>
        <p:txBody>
          <a:bodyPr/>
          <a:lstStyle/>
          <a:p>
            <a:endParaRPr lang="es-AR"/>
          </a:p>
        </p:txBody>
      </p:sp>
      <p:sp>
        <p:nvSpPr>
          <p:cNvPr id="6" name="Slide Number Placeholder 4"/>
          <p:cNvSpPr>
            <a:spLocks noGrp="1"/>
          </p:cNvSpPr>
          <p:nvPr>
            <p:ph type="sldNum" sz="quarter" idx="12"/>
          </p:nvPr>
        </p:nvSpPr>
        <p:spPr/>
        <p:txBody>
          <a:bodyPr/>
          <a:lstStyle/>
          <a:p>
            <a:fld id="{F9E16258-D282-4937-ACAE-5AE501EFAC51}" type="slidenum">
              <a:rPr lang="es-AR" smtClean="0"/>
              <a:t>‹Nº›</a:t>
            </a:fld>
            <a:endParaRPr lang="es-AR"/>
          </a:p>
        </p:txBody>
      </p:sp>
    </p:spTree>
    <p:extLst>
      <p:ext uri="{BB962C8B-B14F-4D97-AF65-F5344CB8AC3E}">
        <p14:creationId xmlns:p14="http://schemas.microsoft.com/office/powerpoint/2010/main" val="2072623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A6D2C41-C7BF-427D-AE02-6205822CFBCD}" type="datetimeFigureOut">
              <a:rPr lang="es-AR" smtClean="0"/>
              <a:t>24/9/2025</a:t>
            </a:fld>
            <a:endParaRPr lang="es-AR"/>
          </a:p>
        </p:txBody>
      </p:sp>
      <p:sp>
        <p:nvSpPr>
          <p:cNvPr id="5" name="Footer Placeholder 2"/>
          <p:cNvSpPr>
            <a:spLocks noGrp="1"/>
          </p:cNvSpPr>
          <p:nvPr>
            <p:ph type="ftr" sz="quarter" idx="11"/>
          </p:nvPr>
        </p:nvSpPr>
        <p:spPr/>
        <p:txBody>
          <a:bodyPr/>
          <a:lstStyle/>
          <a:p>
            <a:endParaRPr lang="es-AR"/>
          </a:p>
        </p:txBody>
      </p:sp>
      <p:sp>
        <p:nvSpPr>
          <p:cNvPr id="6" name="Slide Number Placeholder 3"/>
          <p:cNvSpPr>
            <a:spLocks noGrp="1"/>
          </p:cNvSpPr>
          <p:nvPr>
            <p:ph type="sldNum" sz="quarter" idx="12"/>
          </p:nvPr>
        </p:nvSpPr>
        <p:spPr/>
        <p:txBody>
          <a:bodyPr/>
          <a:lstStyle/>
          <a:p>
            <a:fld id="{F9E16258-D282-4937-ACAE-5AE501EFAC51}" type="slidenum">
              <a:rPr lang="es-AR" smtClean="0"/>
              <a:t>‹Nº›</a:t>
            </a:fld>
            <a:endParaRPr lang="es-AR"/>
          </a:p>
        </p:txBody>
      </p:sp>
    </p:spTree>
    <p:extLst>
      <p:ext uri="{BB962C8B-B14F-4D97-AF65-F5344CB8AC3E}">
        <p14:creationId xmlns:p14="http://schemas.microsoft.com/office/powerpoint/2010/main" val="4038885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7" name="Date Placeholder 4"/>
          <p:cNvSpPr>
            <a:spLocks noGrp="1"/>
          </p:cNvSpPr>
          <p:nvPr>
            <p:ph type="dt" sz="half" idx="10"/>
          </p:nvPr>
        </p:nvSpPr>
        <p:spPr/>
        <p:txBody>
          <a:bodyPr/>
          <a:lstStyle/>
          <a:p>
            <a:fld id="{DA6D2C41-C7BF-427D-AE02-6205822CFBCD}" type="datetimeFigureOut">
              <a:rPr lang="es-AR" smtClean="0"/>
              <a:t>24/9/2025</a:t>
            </a:fld>
            <a:endParaRPr lang="es-AR"/>
          </a:p>
        </p:txBody>
      </p:sp>
      <p:sp>
        <p:nvSpPr>
          <p:cNvPr id="5" name="Footer Placeholder 5"/>
          <p:cNvSpPr>
            <a:spLocks noGrp="1"/>
          </p:cNvSpPr>
          <p:nvPr>
            <p:ph type="ftr" sz="quarter" idx="11"/>
          </p:nvPr>
        </p:nvSpPr>
        <p:spPr/>
        <p:txBody>
          <a:bodyPr/>
          <a:lstStyle/>
          <a:p>
            <a:endParaRPr lang="es-AR"/>
          </a:p>
        </p:txBody>
      </p:sp>
      <p:sp>
        <p:nvSpPr>
          <p:cNvPr id="6" name="Slide Number Placeholder 6"/>
          <p:cNvSpPr>
            <a:spLocks noGrp="1"/>
          </p:cNvSpPr>
          <p:nvPr>
            <p:ph type="sldNum" sz="quarter" idx="12"/>
          </p:nvPr>
        </p:nvSpPr>
        <p:spPr/>
        <p:txBody>
          <a:bodyPr/>
          <a:lstStyle/>
          <a:p>
            <a:fld id="{F9E16258-D282-4937-ACAE-5AE501EFAC51}" type="slidenum">
              <a:rPr lang="es-AR" smtClean="0"/>
              <a:t>‹Nº›</a:t>
            </a:fld>
            <a:endParaRPr lang="es-AR"/>
          </a:p>
        </p:txBody>
      </p:sp>
    </p:spTree>
    <p:extLst>
      <p:ext uri="{BB962C8B-B14F-4D97-AF65-F5344CB8AC3E}">
        <p14:creationId xmlns:p14="http://schemas.microsoft.com/office/powerpoint/2010/main" val="1843490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DA6D2C41-C7BF-427D-AE02-6205822CFBCD}" type="datetimeFigureOut">
              <a:rPr lang="es-AR" smtClean="0"/>
              <a:t>24/9/2025</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F9E16258-D282-4937-ACAE-5AE501EFAC51}" type="slidenum">
              <a:rPr lang="es-AR" smtClean="0"/>
              <a:t>‹Nº›</a:t>
            </a:fld>
            <a:endParaRPr lang="es-AR"/>
          </a:p>
        </p:txBody>
      </p:sp>
    </p:spTree>
    <p:extLst>
      <p:ext uri="{BB962C8B-B14F-4D97-AF65-F5344CB8AC3E}">
        <p14:creationId xmlns:p14="http://schemas.microsoft.com/office/powerpoint/2010/main" val="759921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A6D2C41-C7BF-427D-AE02-6205822CFBCD}" type="datetimeFigureOut">
              <a:rPr lang="es-AR" smtClean="0"/>
              <a:t>24/9/2025</a:t>
            </a:fld>
            <a:endParaRPr lang="es-A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s-A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9E16258-D282-4937-ACAE-5AE501EFAC51}" type="slidenum">
              <a:rPr lang="es-AR" smtClean="0"/>
              <a:t>‹Nº›</a:t>
            </a:fld>
            <a:endParaRPr lang="es-AR"/>
          </a:p>
        </p:txBody>
      </p:sp>
    </p:spTree>
    <p:extLst>
      <p:ext uri="{BB962C8B-B14F-4D97-AF65-F5344CB8AC3E}">
        <p14:creationId xmlns:p14="http://schemas.microsoft.com/office/powerpoint/2010/main" val="69670119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6.xml"/><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b="1" dirty="0" err="1">
                <a:solidFill>
                  <a:srgbClr val="FFFF00"/>
                </a:solidFill>
              </a:rPr>
              <a:t>Minería</a:t>
            </a:r>
            <a:r>
              <a:rPr b="1" dirty="0">
                <a:solidFill>
                  <a:srgbClr val="FFFF00"/>
                </a:solidFill>
              </a:rPr>
              <a:t>.</a:t>
            </a:r>
            <a:r>
              <a:rPr dirty="0"/>
              <a:t> </a:t>
            </a:r>
            <a:br>
              <a:rPr dirty="0"/>
            </a:br>
            <a:r>
              <a:rPr dirty="0"/>
              <a:t/>
            </a:r>
            <a:br>
              <a:rPr dirty="0"/>
            </a:br>
            <a:r>
              <a:rPr b="1" dirty="0">
                <a:solidFill>
                  <a:srgbClr val="FFFF00"/>
                </a:solidFill>
              </a:rPr>
              <a:t>Que </a:t>
            </a:r>
            <a:r>
              <a:rPr b="1" dirty="0" err="1">
                <a:solidFill>
                  <a:srgbClr val="FFFF00"/>
                </a:solidFill>
              </a:rPr>
              <a:t>es</a:t>
            </a:r>
            <a:r>
              <a:rPr b="1" dirty="0">
                <a:solidFill>
                  <a:srgbClr val="FFFF00"/>
                </a:solidFill>
              </a:rPr>
              <a:t>? </a:t>
            </a:r>
          </a:p>
        </p:txBody>
      </p:sp>
      <p:sp>
        <p:nvSpPr>
          <p:cNvPr id="3" name="Rectángulo 2"/>
          <p:cNvSpPr/>
          <p:nvPr/>
        </p:nvSpPr>
        <p:spPr>
          <a:xfrm>
            <a:off x="3047999" y="2136339"/>
            <a:ext cx="8598131" cy="3416320"/>
          </a:xfrm>
          <a:prstGeom prst="rect">
            <a:avLst/>
          </a:prstGeom>
        </p:spPr>
        <p:txBody>
          <a:bodyPr wrap="square">
            <a:spAutoFit/>
          </a:bodyPr>
          <a:lstStyle/>
          <a:p>
            <a:r>
              <a:rPr sz="2400" b="1" dirty="0"/>
              <a:t>La </a:t>
            </a:r>
            <a:r>
              <a:rPr sz="2400" b="1" dirty="0" err="1"/>
              <a:t>minería</a:t>
            </a:r>
            <a:r>
              <a:rPr sz="2400" b="1" dirty="0"/>
              <a:t> </a:t>
            </a:r>
            <a:r>
              <a:rPr sz="2400" b="1" dirty="0" err="1"/>
              <a:t>es</a:t>
            </a:r>
            <a:r>
              <a:rPr sz="2400" b="1" dirty="0"/>
              <a:t> la </a:t>
            </a:r>
            <a:r>
              <a:rPr sz="2400" b="1" dirty="0" err="1"/>
              <a:t>actividad</a:t>
            </a:r>
            <a:r>
              <a:rPr sz="2400" b="1" dirty="0"/>
              <a:t> </a:t>
            </a:r>
            <a:r>
              <a:rPr sz="2400" b="1" dirty="0" err="1"/>
              <a:t>económica</a:t>
            </a:r>
            <a:r>
              <a:rPr sz="2400" b="1" dirty="0"/>
              <a:t> del sector </a:t>
            </a:r>
            <a:r>
              <a:rPr sz="2400" b="1" dirty="0" err="1"/>
              <a:t>primario</a:t>
            </a:r>
            <a:r>
              <a:rPr sz="2400" b="1" dirty="0"/>
              <a:t> que </a:t>
            </a:r>
            <a:r>
              <a:rPr sz="2400" b="1" dirty="0" err="1"/>
              <a:t>consiste</a:t>
            </a:r>
            <a:r>
              <a:rPr sz="2400" b="1" dirty="0"/>
              <a:t> </a:t>
            </a:r>
            <a:r>
              <a:rPr sz="2400" b="1" dirty="0" err="1"/>
              <a:t>en</a:t>
            </a:r>
            <a:r>
              <a:rPr sz="2400" b="1" dirty="0"/>
              <a:t> la </a:t>
            </a:r>
            <a:r>
              <a:rPr sz="2400" b="1" dirty="0" err="1"/>
              <a:t>extracción</a:t>
            </a:r>
            <a:r>
              <a:rPr sz="2400" b="1" dirty="0"/>
              <a:t> de </a:t>
            </a:r>
            <a:r>
              <a:rPr sz="2400" b="1" dirty="0" err="1"/>
              <a:t>minerales</a:t>
            </a:r>
            <a:r>
              <a:rPr sz="2400" b="1" dirty="0"/>
              <a:t> y </a:t>
            </a:r>
            <a:r>
              <a:rPr sz="2400" b="1" dirty="0" err="1"/>
              <a:t>otros</a:t>
            </a:r>
            <a:r>
              <a:rPr sz="2400" b="1" dirty="0"/>
              <a:t> </a:t>
            </a:r>
            <a:r>
              <a:rPr sz="2400" b="1" dirty="0" err="1"/>
              <a:t>materiales</a:t>
            </a:r>
            <a:r>
              <a:rPr sz="2400" b="1" dirty="0"/>
              <a:t> de la </a:t>
            </a:r>
            <a:r>
              <a:rPr sz="2400" b="1" dirty="0" err="1"/>
              <a:t>corteza</a:t>
            </a:r>
            <a:r>
              <a:rPr sz="2400" b="1" dirty="0"/>
              <a:t> </a:t>
            </a:r>
            <a:r>
              <a:rPr sz="2400" b="1" dirty="0" err="1"/>
              <a:t>terrestre</a:t>
            </a:r>
            <a:r>
              <a:rPr sz="2400" b="1" dirty="0"/>
              <a:t> para </a:t>
            </a:r>
            <a:r>
              <a:rPr sz="2400" b="1" dirty="0" err="1"/>
              <a:t>convertirlos</a:t>
            </a:r>
            <a:r>
              <a:rPr sz="2400" b="1" dirty="0"/>
              <a:t> </a:t>
            </a:r>
            <a:r>
              <a:rPr sz="2400" b="1" dirty="0" err="1"/>
              <a:t>en</a:t>
            </a:r>
            <a:r>
              <a:rPr sz="2400" b="1" dirty="0"/>
              <a:t> </a:t>
            </a:r>
            <a:r>
              <a:rPr sz="2400" b="1" dirty="0" err="1"/>
              <a:t>productos</a:t>
            </a:r>
            <a:r>
              <a:rPr sz="2400" b="1" dirty="0"/>
              <a:t> </a:t>
            </a:r>
            <a:r>
              <a:rPr sz="2400" b="1" dirty="0" err="1"/>
              <a:t>útiles</a:t>
            </a:r>
            <a:r>
              <a:rPr sz="2400" b="1" dirty="0"/>
              <a:t> para la </a:t>
            </a:r>
            <a:r>
              <a:rPr sz="2400" b="1" dirty="0" err="1"/>
              <a:t>sociedad</a:t>
            </a:r>
            <a:r>
              <a:rPr sz="2400" b="1" dirty="0"/>
              <a:t>. </a:t>
            </a:r>
            <a:endParaRPr lang="es-AR" sz="2400" b="1" dirty="0" smtClean="0"/>
          </a:p>
          <a:p>
            <a:r>
              <a:rPr sz="2400" b="1" dirty="0" smtClean="0"/>
              <a:t>Se </a:t>
            </a:r>
            <a:r>
              <a:rPr sz="2400" b="1" dirty="0" err="1"/>
              <a:t>trata</a:t>
            </a:r>
            <a:r>
              <a:rPr sz="2400" b="1" dirty="0"/>
              <a:t> de </a:t>
            </a:r>
            <a:r>
              <a:rPr sz="2400" b="1" dirty="0" err="1"/>
              <a:t>una</a:t>
            </a:r>
            <a:r>
              <a:rPr sz="2400" b="1" dirty="0"/>
              <a:t> </a:t>
            </a:r>
            <a:r>
              <a:rPr sz="2400" b="1" dirty="0" err="1"/>
              <a:t>actividad</a:t>
            </a:r>
            <a:r>
              <a:rPr sz="2400" b="1" dirty="0"/>
              <a:t> </a:t>
            </a:r>
            <a:r>
              <a:rPr sz="2400" b="1" dirty="0" err="1"/>
              <a:t>antigua</a:t>
            </a:r>
            <a:r>
              <a:rPr sz="2400" b="1" dirty="0"/>
              <a:t> y fundamental para el </a:t>
            </a:r>
            <a:r>
              <a:rPr sz="2400" b="1" dirty="0" err="1"/>
              <a:t>desarrollo</a:t>
            </a:r>
            <a:r>
              <a:rPr sz="2400" b="1" dirty="0"/>
              <a:t>, que </a:t>
            </a:r>
            <a:r>
              <a:rPr sz="2400" b="1" dirty="0" err="1"/>
              <a:t>implica</a:t>
            </a:r>
            <a:r>
              <a:rPr sz="2400" b="1" dirty="0"/>
              <a:t> la </a:t>
            </a:r>
            <a:r>
              <a:rPr sz="2400" b="1" dirty="0" err="1"/>
              <a:t>búsqueda</a:t>
            </a:r>
            <a:r>
              <a:rPr sz="2400" b="1" dirty="0"/>
              <a:t>, el </a:t>
            </a:r>
            <a:r>
              <a:rPr sz="2400" b="1" dirty="0" err="1"/>
              <a:t>tratamiento</a:t>
            </a:r>
            <a:r>
              <a:rPr sz="2400" b="1" dirty="0"/>
              <a:t> y la </a:t>
            </a:r>
            <a:r>
              <a:rPr sz="2400" b="1" dirty="0" err="1"/>
              <a:t>comercialización</a:t>
            </a:r>
            <a:r>
              <a:rPr sz="2400" b="1" dirty="0"/>
              <a:t> de </a:t>
            </a:r>
            <a:r>
              <a:rPr sz="2400" b="1" dirty="0" err="1"/>
              <a:t>recursos</a:t>
            </a:r>
            <a:r>
              <a:rPr sz="2400" b="1" dirty="0"/>
              <a:t> </a:t>
            </a:r>
            <a:r>
              <a:rPr sz="2400" b="1" dirty="0" err="1"/>
              <a:t>como</a:t>
            </a:r>
            <a:r>
              <a:rPr sz="2400" b="1" dirty="0"/>
              <a:t> </a:t>
            </a:r>
            <a:r>
              <a:rPr sz="2400" b="1" dirty="0" err="1"/>
              <a:t>metales</a:t>
            </a:r>
            <a:r>
              <a:rPr sz="2400" b="1" dirty="0"/>
              <a:t> (</a:t>
            </a:r>
            <a:r>
              <a:rPr sz="2400" b="1" dirty="0" err="1"/>
              <a:t>oro</a:t>
            </a:r>
            <a:r>
              <a:rPr sz="2400" b="1" dirty="0"/>
              <a:t>, </a:t>
            </a:r>
            <a:r>
              <a:rPr sz="2400" b="1" dirty="0" err="1"/>
              <a:t>cobre</a:t>
            </a:r>
            <a:r>
              <a:rPr sz="2400" b="1" dirty="0"/>
              <a:t>, </a:t>
            </a:r>
            <a:r>
              <a:rPr sz="2400" b="1" dirty="0" err="1"/>
              <a:t>hierro</a:t>
            </a:r>
            <a:r>
              <a:rPr sz="2400" b="1" dirty="0"/>
              <a:t>), no </a:t>
            </a:r>
            <a:r>
              <a:rPr sz="2400" b="1" dirty="0" err="1"/>
              <a:t>metálicos</a:t>
            </a:r>
            <a:r>
              <a:rPr sz="2400" b="1" dirty="0"/>
              <a:t> (</a:t>
            </a:r>
            <a:r>
              <a:rPr sz="2400" b="1" dirty="0" err="1"/>
              <a:t>arcilla</a:t>
            </a:r>
            <a:r>
              <a:rPr sz="2400" b="1" dirty="0"/>
              <a:t>, </a:t>
            </a:r>
            <a:r>
              <a:rPr sz="2400" b="1" dirty="0" err="1"/>
              <a:t>sal</a:t>
            </a:r>
            <a:r>
              <a:rPr sz="2400" b="1" dirty="0"/>
              <a:t>, arena), y combustibles (</a:t>
            </a:r>
            <a:r>
              <a:rPr sz="2400" b="1" dirty="0" err="1"/>
              <a:t>carbón</a:t>
            </a:r>
            <a:r>
              <a:rPr sz="2400" b="1" dirty="0"/>
              <a:t>). </a:t>
            </a:r>
          </a:p>
        </p:txBody>
      </p:sp>
    </p:spTree>
    <p:extLst>
      <p:ext uri="{BB962C8B-B14F-4D97-AF65-F5344CB8AC3E}">
        <p14:creationId xmlns:p14="http://schemas.microsoft.com/office/powerpoint/2010/main" val="424380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80504" y="572776"/>
            <a:ext cx="11430991" cy="5712447"/>
          </a:xfrm>
          <a:prstGeom prst="rect">
            <a:avLst/>
          </a:prstGeom>
        </p:spPr>
      </p:pic>
      <p:pic>
        <p:nvPicPr>
          <p:cNvPr id="2" name="Imagen 1"/>
          <p:cNvPicPr>
            <a:picLocks noChangeAspect="1"/>
          </p:cNvPicPr>
          <p:nvPr/>
        </p:nvPicPr>
        <p:blipFill>
          <a:blip r:embed="rId3"/>
          <a:stretch>
            <a:fillRect/>
          </a:stretch>
        </p:blipFill>
        <p:spPr>
          <a:xfrm>
            <a:off x="2364924" y="1100126"/>
            <a:ext cx="7462151" cy="4657748"/>
          </a:xfrm>
          <a:prstGeom prst="rect">
            <a:avLst/>
          </a:prstGeom>
        </p:spPr>
      </p:pic>
    </p:spTree>
    <p:extLst>
      <p:ext uri="{BB962C8B-B14F-4D97-AF65-F5344CB8AC3E}">
        <p14:creationId xmlns:p14="http://schemas.microsoft.com/office/powerpoint/2010/main" val="88623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7946" y="86957"/>
            <a:ext cx="10700762" cy="2257231"/>
          </a:xfrm>
        </p:spPr>
        <p:txBody>
          <a:bodyPr/>
          <a:lstStyle/>
          <a:p>
            <a:r>
              <a:rPr sz="2800" b="1" dirty="0" err="1">
                <a:solidFill>
                  <a:srgbClr val="FFFF00"/>
                </a:solidFill>
              </a:rPr>
              <a:t>Minería</a:t>
            </a:r>
            <a:r>
              <a:rPr sz="2800" b="1" dirty="0">
                <a:solidFill>
                  <a:srgbClr val="FFFF00"/>
                </a:solidFill>
              </a:rPr>
              <a:t> </a:t>
            </a:r>
            <a:r>
              <a:rPr sz="2800" b="1" dirty="0" err="1">
                <a:solidFill>
                  <a:srgbClr val="FFFF00"/>
                </a:solidFill>
              </a:rPr>
              <a:t>por</a:t>
            </a:r>
            <a:r>
              <a:rPr sz="2800" b="1" dirty="0">
                <a:solidFill>
                  <a:srgbClr val="FFFF00"/>
                </a:solidFill>
              </a:rPr>
              <a:t> </a:t>
            </a:r>
            <a:r>
              <a:rPr sz="2800" b="1" dirty="0" err="1">
                <a:solidFill>
                  <a:srgbClr val="FFFF00"/>
                </a:solidFill>
              </a:rPr>
              <a:t>perforaciones</a:t>
            </a:r>
            <a:r>
              <a:rPr sz="2800" dirty="0"/>
              <a:t/>
            </a:r>
            <a:br>
              <a:rPr sz="2800" dirty="0"/>
            </a:br>
            <a:r>
              <a:rPr sz="2800" dirty="0"/>
              <a:t>Este </a:t>
            </a:r>
            <a:r>
              <a:rPr sz="2800" dirty="0" err="1"/>
              <a:t>tipo</a:t>
            </a:r>
            <a:r>
              <a:rPr sz="2800" dirty="0"/>
              <a:t> de </a:t>
            </a:r>
            <a:r>
              <a:rPr sz="2800" dirty="0" err="1"/>
              <a:t>minería</a:t>
            </a:r>
            <a:r>
              <a:rPr sz="2800" dirty="0"/>
              <a:t> </a:t>
            </a:r>
            <a:r>
              <a:rPr sz="2800" dirty="0" err="1"/>
              <a:t>es</a:t>
            </a:r>
            <a:r>
              <a:rPr sz="2800" dirty="0"/>
              <a:t> la que se </a:t>
            </a:r>
            <a:r>
              <a:rPr sz="2800" dirty="0" err="1"/>
              <a:t>utiliza</a:t>
            </a:r>
            <a:r>
              <a:rPr sz="2800" dirty="0"/>
              <a:t>, </a:t>
            </a:r>
            <a:r>
              <a:rPr sz="2800" dirty="0" err="1"/>
              <a:t>en</a:t>
            </a:r>
            <a:r>
              <a:rPr sz="2800" dirty="0"/>
              <a:t> la </a:t>
            </a:r>
            <a:r>
              <a:rPr sz="2800" dirty="0" err="1"/>
              <a:t>extracción</a:t>
            </a:r>
            <a:r>
              <a:rPr sz="2800" dirty="0"/>
              <a:t> de </a:t>
            </a:r>
            <a:r>
              <a:rPr sz="2800" dirty="0" err="1"/>
              <a:t>litio</a:t>
            </a:r>
            <a:r>
              <a:rPr sz="2800" dirty="0"/>
              <a:t> </a:t>
            </a:r>
            <a:r>
              <a:rPr sz="2800" dirty="0" err="1"/>
              <a:t>mediante</a:t>
            </a:r>
            <a:r>
              <a:rPr sz="2800" dirty="0"/>
              <a:t> </a:t>
            </a:r>
            <a:r>
              <a:rPr sz="2800" dirty="0" err="1"/>
              <a:t>pozos</a:t>
            </a:r>
            <a:r>
              <a:rPr sz="2800" dirty="0"/>
              <a:t> a </a:t>
            </a:r>
            <a:r>
              <a:rPr sz="2800" dirty="0" smtClean="0"/>
              <a:t>gran</a:t>
            </a:r>
            <a:r>
              <a:rPr lang="es-AR" sz="2800" dirty="0" smtClean="0"/>
              <a:t>des</a:t>
            </a:r>
            <a:r>
              <a:rPr sz="2800" dirty="0" smtClean="0"/>
              <a:t> </a:t>
            </a:r>
            <a:r>
              <a:rPr sz="2800" dirty="0" err="1" smtClean="0"/>
              <a:t>profundidad</a:t>
            </a:r>
            <a:r>
              <a:rPr lang="es-AR" sz="2800" dirty="0" smtClean="0"/>
              <a:t>es,</a:t>
            </a:r>
            <a:r>
              <a:rPr sz="2800" dirty="0" smtClean="0"/>
              <a:t> </a:t>
            </a:r>
            <a:r>
              <a:rPr sz="2800" dirty="0"/>
              <a:t>para </a:t>
            </a:r>
            <a:r>
              <a:rPr sz="2800" dirty="0" err="1"/>
              <a:t>luego</a:t>
            </a:r>
            <a:r>
              <a:rPr sz="2800" dirty="0"/>
              <a:t> </a:t>
            </a:r>
            <a:r>
              <a:rPr sz="2800" dirty="0" err="1"/>
              <a:t>ser</a:t>
            </a:r>
            <a:r>
              <a:rPr sz="2800" dirty="0"/>
              <a:t> </a:t>
            </a:r>
            <a:r>
              <a:rPr sz="2800" dirty="0" err="1"/>
              <a:t>depositados</a:t>
            </a:r>
            <a:r>
              <a:rPr sz="2800" dirty="0"/>
              <a:t> </a:t>
            </a:r>
            <a:r>
              <a:rPr sz="2800" dirty="0" err="1"/>
              <a:t>en</a:t>
            </a:r>
            <a:r>
              <a:rPr sz="2800" dirty="0"/>
              <a:t> </a:t>
            </a:r>
            <a:r>
              <a:rPr sz="2800" dirty="0" err="1"/>
              <a:t>grandes</a:t>
            </a:r>
            <a:r>
              <a:rPr sz="2800" dirty="0"/>
              <a:t> </a:t>
            </a:r>
            <a:r>
              <a:rPr sz="2800" dirty="0" err="1"/>
              <a:t>piletas</a:t>
            </a:r>
            <a:r>
              <a:rPr sz="2800" dirty="0"/>
              <a:t>.</a:t>
            </a:r>
            <a:br>
              <a:rPr sz="2800" dirty="0"/>
            </a:br>
            <a:r>
              <a:rPr dirty="0"/>
              <a:t/>
            </a:r>
            <a:br>
              <a:rPr dirty="0"/>
            </a:br>
            <a:r>
              <a:rPr dirty="0"/>
              <a:t/>
            </a:r>
            <a:br>
              <a:rPr dirty="0"/>
            </a:br>
            <a:endParaRPr dirty="0"/>
          </a:p>
        </p:txBody>
      </p:sp>
      <p:pic>
        <p:nvPicPr>
          <p:cNvPr id="3" name="Imagen 2"/>
          <p:cNvPicPr>
            <a:picLocks noChangeAspect="1"/>
          </p:cNvPicPr>
          <p:nvPr/>
        </p:nvPicPr>
        <p:blipFill>
          <a:blip r:embed="rId2"/>
          <a:stretch>
            <a:fillRect/>
          </a:stretch>
        </p:blipFill>
        <p:spPr>
          <a:xfrm>
            <a:off x="1302944" y="2003194"/>
            <a:ext cx="8630766" cy="4854806"/>
          </a:xfrm>
          <a:prstGeom prst="rect">
            <a:avLst/>
          </a:prstGeom>
        </p:spPr>
      </p:pic>
    </p:spTree>
    <p:extLst>
      <p:ext uri="{BB962C8B-B14F-4D97-AF65-F5344CB8AC3E}">
        <p14:creationId xmlns:p14="http://schemas.microsoft.com/office/powerpoint/2010/main" val="392821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sz="3600" b="1" dirty="0">
                <a:solidFill>
                  <a:srgbClr val="FFFF00"/>
                </a:solidFill>
              </a:rPr>
              <a:t>SOLICITUD DE UNA PROPIEDAD MINERA</a:t>
            </a:r>
          </a:p>
        </p:txBody>
      </p:sp>
      <p:sp>
        <p:nvSpPr>
          <p:cNvPr id="3" name="Marcador de contenido 2"/>
          <p:cNvSpPr>
            <a:spLocks noGrp="1"/>
          </p:cNvSpPr>
          <p:nvPr>
            <p:ph idx="1"/>
          </p:nvPr>
        </p:nvSpPr>
        <p:spPr/>
        <p:txBody>
          <a:bodyPr/>
          <a:lstStyle/>
          <a:p>
            <a:r>
              <a:rPr dirty="0"/>
              <a:t>NOTA DE SOLICITUD CON NOMBRE DE LA MINA.</a:t>
            </a:r>
          </a:p>
          <a:p>
            <a:r>
              <a:rPr dirty="0"/>
              <a:t>UBICACIÓN DE LA MINA</a:t>
            </a:r>
          </a:p>
          <a:p>
            <a:r>
              <a:rPr dirty="0"/>
              <a:t>TIPO DE MINERAL</a:t>
            </a:r>
          </a:p>
          <a:p>
            <a:r>
              <a:rPr dirty="0"/>
              <a:t>PUNTOS DE COORDENADAS EN GAUSS KRUGER</a:t>
            </a:r>
          </a:p>
          <a:p>
            <a:r>
              <a:rPr dirty="0"/>
              <a:t>RESOLUCION MINESTERIAL</a:t>
            </a:r>
          </a:p>
        </p:txBody>
      </p:sp>
    </p:spTree>
    <p:extLst>
      <p:ext uri="{BB962C8B-B14F-4D97-AF65-F5344CB8AC3E}">
        <p14:creationId xmlns:p14="http://schemas.microsoft.com/office/powerpoint/2010/main" val="158811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down)">
                                      <p:cBhvr>
                                        <p:cTn id="32" dur="580">
                                          <p:stCondLst>
                                            <p:cond delay="0"/>
                                          </p:stCondLst>
                                        </p:cTn>
                                        <p:tgtEl>
                                          <p:spTgt spid="3">
                                            <p:txEl>
                                              <p:pRg st="1" end="1"/>
                                            </p:txEl>
                                          </p:spTgt>
                                        </p:tgtEl>
                                      </p:cBhvr>
                                    </p:animEffect>
                                    <p:anim calcmode="lin" valueType="num">
                                      <p:cBhvr>
                                        <p:cTn id="33"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xEl>
                                              <p:pRg st="1" end="1"/>
                                            </p:txEl>
                                          </p:spTgt>
                                        </p:tgtEl>
                                      </p:cBhvr>
                                      <p:to x="100000" y="60000"/>
                                    </p:animScale>
                                    <p:animScale>
                                      <p:cBhvr>
                                        <p:cTn id="39" dur="166" decel="50000">
                                          <p:stCondLst>
                                            <p:cond delay="676"/>
                                          </p:stCondLst>
                                        </p:cTn>
                                        <p:tgtEl>
                                          <p:spTgt spid="3">
                                            <p:txEl>
                                              <p:pRg st="1" end="1"/>
                                            </p:txEl>
                                          </p:spTgt>
                                        </p:tgtEl>
                                      </p:cBhvr>
                                      <p:to x="100000" y="100000"/>
                                    </p:animScale>
                                    <p:animScale>
                                      <p:cBhvr>
                                        <p:cTn id="40" dur="26">
                                          <p:stCondLst>
                                            <p:cond delay="1312"/>
                                          </p:stCondLst>
                                        </p:cTn>
                                        <p:tgtEl>
                                          <p:spTgt spid="3">
                                            <p:txEl>
                                              <p:pRg st="1" end="1"/>
                                            </p:txEl>
                                          </p:spTgt>
                                        </p:tgtEl>
                                      </p:cBhvr>
                                      <p:to x="100000" y="80000"/>
                                    </p:animScale>
                                    <p:animScale>
                                      <p:cBhvr>
                                        <p:cTn id="41" dur="166" decel="50000">
                                          <p:stCondLst>
                                            <p:cond delay="1338"/>
                                          </p:stCondLst>
                                        </p:cTn>
                                        <p:tgtEl>
                                          <p:spTgt spid="3">
                                            <p:txEl>
                                              <p:pRg st="1" end="1"/>
                                            </p:txEl>
                                          </p:spTgt>
                                        </p:tgtEl>
                                      </p:cBhvr>
                                      <p:to x="100000" y="100000"/>
                                    </p:animScale>
                                    <p:animScale>
                                      <p:cBhvr>
                                        <p:cTn id="42" dur="26">
                                          <p:stCondLst>
                                            <p:cond delay="1642"/>
                                          </p:stCondLst>
                                        </p:cTn>
                                        <p:tgtEl>
                                          <p:spTgt spid="3">
                                            <p:txEl>
                                              <p:pRg st="1" end="1"/>
                                            </p:txEl>
                                          </p:spTgt>
                                        </p:tgtEl>
                                      </p:cBhvr>
                                      <p:to x="100000" y="90000"/>
                                    </p:animScale>
                                    <p:animScale>
                                      <p:cBhvr>
                                        <p:cTn id="43" dur="166" decel="50000">
                                          <p:stCondLst>
                                            <p:cond delay="1668"/>
                                          </p:stCondLst>
                                        </p:cTn>
                                        <p:tgtEl>
                                          <p:spTgt spid="3">
                                            <p:txEl>
                                              <p:pRg st="1" end="1"/>
                                            </p:txEl>
                                          </p:spTgt>
                                        </p:tgtEl>
                                      </p:cBhvr>
                                      <p:to x="100000" y="100000"/>
                                    </p:animScale>
                                    <p:animScale>
                                      <p:cBhvr>
                                        <p:cTn id="44" dur="26">
                                          <p:stCondLst>
                                            <p:cond delay="1808"/>
                                          </p:stCondLst>
                                        </p:cTn>
                                        <p:tgtEl>
                                          <p:spTgt spid="3">
                                            <p:txEl>
                                              <p:pRg st="1" end="1"/>
                                            </p:txEl>
                                          </p:spTgt>
                                        </p:tgtEl>
                                      </p:cBhvr>
                                      <p:to x="100000" y="95000"/>
                                    </p:animScale>
                                    <p:animScale>
                                      <p:cBhvr>
                                        <p:cTn id="45" dur="166" decel="50000">
                                          <p:stCondLst>
                                            <p:cond delay="1834"/>
                                          </p:stCondLst>
                                        </p:cTn>
                                        <p:tgtEl>
                                          <p:spTgt spid="3">
                                            <p:txEl>
                                              <p:pRg st="1" end="1"/>
                                            </p:txEl>
                                          </p:spTgt>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wipe(down)">
                                      <p:cBhvr>
                                        <p:cTn id="50" dur="580">
                                          <p:stCondLst>
                                            <p:cond delay="0"/>
                                          </p:stCondLst>
                                        </p:cTn>
                                        <p:tgtEl>
                                          <p:spTgt spid="3">
                                            <p:txEl>
                                              <p:pRg st="2" end="2"/>
                                            </p:txEl>
                                          </p:spTgt>
                                        </p:tgtEl>
                                      </p:cBhvr>
                                    </p:animEffect>
                                    <p:anim calcmode="lin" valueType="num">
                                      <p:cBhvr>
                                        <p:cTn id="51"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6" dur="26">
                                          <p:stCondLst>
                                            <p:cond delay="650"/>
                                          </p:stCondLst>
                                        </p:cTn>
                                        <p:tgtEl>
                                          <p:spTgt spid="3">
                                            <p:txEl>
                                              <p:pRg st="2" end="2"/>
                                            </p:txEl>
                                          </p:spTgt>
                                        </p:tgtEl>
                                      </p:cBhvr>
                                      <p:to x="100000" y="60000"/>
                                    </p:animScale>
                                    <p:animScale>
                                      <p:cBhvr>
                                        <p:cTn id="57" dur="166" decel="50000">
                                          <p:stCondLst>
                                            <p:cond delay="676"/>
                                          </p:stCondLst>
                                        </p:cTn>
                                        <p:tgtEl>
                                          <p:spTgt spid="3">
                                            <p:txEl>
                                              <p:pRg st="2" end="2"/>
                                            </p:txEl>
                                          </p:spTgt>
                                        </p:tgtEl>
                                      </p:cBhvr>
                                      <p:to x="100000" y="100000"/>
                                    </p:animScale>
                                    <p:animScale>
                                      <p:cBhvr>
                                        <p:cTn id="58" dur="26">
                                          <p:stCondLst>
                                            <p:cond delay="1312"/>
                                          </p:stCondLst>
                                        </p:cTn>
                                        <p:tgtEl>
                                          <p:spTgt spid="3">
                                            <p:txEl>
                                              <p:pRg st="2" end="2"/>
                                            </p:txEl>
                                          </p:spTgt>
                                        </p:tgtEl>
                                      </p:cBhvr>
                                      <p:to x="100000" y="80000"/>
                                    </p:animScale>
                                    <p:animScale>
                                      <p:cBhvr>
                                        <p:cTn id="59" dur="166" decel="50000">
                                          <p:stCondLst>
                                            <p:cond delay="1338"/>
                                          </p:stCondLst>
                                        </p:cTn>
                                        <p:tgtEl>
                                          <p:spTgt spid="3">
                                            <p:txEl>
                                              <p:pRg st="2" end="2"/>
                                            </p:txEl>
                                          </p:spTgt>
                                        </p:tgtEl>
                                      </p:cBhvr>
                                      <p:to x="100000" y="100000"/>
                                    </p:animScale>
                                    <p:animScale>
                                      <p:cBhvr>
                                        <p:cTn id="60" dur="26">
                                          <p:stCondLst>
                                            <p:cond delay="1642"/>
                                          </p:stCondLst>
                                        </p:cTn>
                                        <p:tgtEl>
                                          <p:spTgt spid="3">
                                            <p:txEl>
                                              <p:pRg st="2" end="2"/>
                                            </p:txEl>
                                          </p:spTgt>
                                        </p:tgtEl>
                                      </p:cBhvr>
                                      <p:to x="100000" y="90000"/>
                                    </p:animScale>
                                    <p:animScale>
                                      <p:cBhvr>
                                        <p:cTn id="61" dur="166" decel="50000">
                                          <p:stCondLst>
                                            <p:cond delay="1668"/>
                                          </p:stCondLst>
                                        </p:cTn>
                                        <p:tgtEl>
                                          <p:spTgt spid="3">
                                            <p:txEl>
                                              <p:pRg st="2" end="2"/>
                                            </p:txEl>
                                          </p:spTgt>
                                        </p:tgtEl>
                                      </p:cBhvr>
                                      <p:to x="100000" y="100000"/>
                                    </p:animScale>
                                    <p:animScale>
                                      <p:cBhvr>
                                        <p:cTn id="62" dur="26">
                                          <p:stCondLst>
                                            <p:cond delay="1808"/>
                                          </p:stCondLst>
                                        </p:cTn>
                                        <p:tgtEl>
                                          <p:spTgt spid="3">
                                            <p:txEl>
                                              <p:pRg st="2" end="2"/>
                                            </p:txEl>
                                          </p:spTgt>
                                        </p:tgtEl>
                                      </p:cBhvr>
                                      <p:to x="100000" y="95000"/>
                                    </p:animScale>
                                    <p:animScale>
                                      <p:cBhvr>
                                        <p:cTn id="63" dur="166" decel="50000">
                                          <p:stCondLst>
                                            <p:cond delay="1834"/>
                                          </p:stCondLst>
                                        </p:cTn>
                                        <p:tgtEl>
                                          <p:spTgt spid="3">
                                            <p:txEl>
                                              <p:pRg st="2" end="2"/>
                                            </p:txEl>
                                          </p:spTgt>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grpId="0" nodeType="clickEffect">
                                  <p:stCondLst>
                                    <p:cond delay="0"/>
                                  </p:stCondLst>
                                  <p:childTnLst>
                                    <p:set>
                                      <p:cBhvr>
                                        <p:cTn id="67" dur="1" fill="hold">
                                          <p:stCondLst>
                                            <p:cond delay="0"/>
                                          </p:stCondLst>
                                        </p:cTn>
                                        <p:tgtEl>
                                          <p:spTgt spid="3">
                                            <p:txEl>
                                              <p:pRg st="3" end="3"/>
                                            </p:txEl>
                                          </p:spTgt>
                                        </p:tgtEl>
                                        <p:attrNameLst>
                                          <p:attrName>style.visibility</p:attrName>
                                        </p:attrNameLst>
                                      </p:cBhvr>
                                      <p:to>
                                        <p:strVal val="visible"/>
                                      </p:to>
                                    </p:set>
                                    <p:animEffect transition="in" filter="wipe(down)">
                                      <p:cBhvr>
                                        <p:cTn id="68" dur="580">
                                          <p:stCondLst>
                                            <p:cond delay="0"/>
                                          </p:stCondLst>
                                        </p:cTn>
                                        <p:tgtEl>
                                          <p:spTgt spid="3">
                                            <p:txEl>
                                              <p:pRg st="3" end="3"/>
                                            </p:txEl>
                                          </p:spTgt>
                                        </p:tgtEl>
                                      </p:cBhvr>
                                    </p:animEffect>
                                    <p:anim calcmode="lin" valueType="num">
                                      <p:cBhvr>
                                        <p:cTn id="69"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74" dur="26">
                                          <p:stCondLst>
                                            <p:cond delay="650"/>
                                          </p:stCondLst>
                                        </p:cTn>
                                        <p:tgtEl>
                                          <p:spTgt spid="3">
                                            <p:txEl>
                                              <p:pRg st="3" end="3"/>
                                            </p:txEl>
                                          </p:spTgt>
                                        </p:tgtEl>
                                      </p:cBhvr>
                                      <p:to x="100000" y="60000"/>
                                    </p:animScale>
                                    <p:animScale>
                                      <p:cBhvr>
                                        <p:cTn id="75" dur="166" decel="50000">
                                          <p:stCondLst>
                                            <p:cond delay="676"/>
                                          </p:stCondLst>
                                        </p:cTn>
                                        <p:tgtEl>
                                          <p:spTgt spid="3">
                                            <p:txEl>
                                              <p:pRg st="3" end="3"/>
                                            </p:txEl>
                                          </p:spTgt>
                                        </p:tgtEl>
                                      </p:cBhvr>
                                      <p:to x="100000" y="100000"/>
                                    </p:animScale>
                                    <p:animScale>
                                      <p:cBhvr>
                                        <p:cTn id="76" dur="26">
                                          <p:stCondLst>
                                            <p:cond delay="1312"/>
                                          </p:stCondLst>
                                        </p:cTn>
                                        <p:tgtEl>
                                          <p:spTgt spid="3">
                                            <p:txEl>
                                              <p:pRg st="3" end="3"/>
                                            </p:txEl>
                                          </p:spTgt>
                                        </p:tgtEl>
                                      </p:cBhvr>
                                      <p:to x="100000" y="80000"/>
                                    </p:animScale>
                                    <p:animScale>
                                      <p:cBhvr>
                                        <p:cTn id="77" dur="166" decel="50000">
                                          <p:stCondLst>
                                            <p:cond delay="1338"/>
                                          </p:stCondLst>
                                        </p:cTn>
                                        <p:tgtEl>
                                          <p:spTgt spid="3">
                                            <p:txEl>
                                              <p:pRg st="3" end="3"/>
                                            </p:txEl>
                                          </p:spTgt>
                                        </p:tgtEl>
                                      </p:cBhvr>
                                      <p:to x="100000" y="100000"/>
                                    </p:animScale>
                                    <p:animScale>
                                      <p:cBhvr>
                                        <p:cTn id="78" dur="26">
                                          <p:stCondLst>
                                            <p:cond delay="1642"/>
                                          </p:stCondLst>
                                        </p:cTn>
                                        <p:tgtEl>
                                          <p:spTgt spid="3">
                                            <p:txEl>
                                              <p:pRg st="3" end="3"/>
                                            </p:txEl>
                                          </p:spTgt>
                                        </p:tgtEl>
                                      </p:cBhvr>
                                      <p:to x="100000" y="90000"/>
                                    </p:animScale>
                                    <p:animScale>
                                      <p:cBhvr>
                                        <p:cTn id="79" dur="166" decel="50000">
                                          <p:stCondLst>
                                            <p:cond delay="1668"/>
                                          </p:stCondLst>
                                        </p:cTn>
                                        <p:tgtEl>
                                          <p:spTgt spid="3">
                                            <p:txEl>
                                              <p:pRg st="3" end="3"/>
                                            </p:txEl>
                                          </p:spTgt>
                                        </p:tgtEl>
                                      </p:cBhvr>
                                      <p:to x="100000" y="100000"/>
                                    </p:animScale>
                                    <p:animScale>
                                      <p:cBhvr>
                                        <p:cTn id="80" dur="26">
                                          <p:stCondLst>
                                            <p:cond delay="1808"/>
                                          </p:stCondLst>
                                        </p:cTn>
                                        <p:tgtEl>
                                          <p:spTgt spid="3">
                                            <p:txEl>
                                              <p:pRg st="3" end="3"/>
                                            </p:txEl>
                                          </p:spTgt>
                                        </p:tgtEl>
                                      </p:cBhvr>
                                      <p:to x="100000" y="95000"/>
                                    </p:animScale>
                                    <p:animScale>
                                      <p:cBhvr>
                                        <p:cTn id="81" dur="166" decel="50000">
                                          <p:stCondLst>
                                            <p:cond delay="1834"/>
                                          </p:stCondLst>
                                        </p:cTn>
                                        <p:tgtEl>
                                          <p:spTgt spid="3">
                                            <p:txEl>
                                              <p:pRg st="3" end="3"/>
                                            </p:txEl>
                                          </p:spTgt>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3">
                                            <p:txEl>
                                              <p:pRg st="4" end="4"/>
                                            </p:txEl>
                                          </p:spTgt>
                                        </p:tgtEl>
                                        <p:attrNameLst>
                                          <p:attrName>style.visibility</p:attrName>
                                        </p:attrNameLst>
                                      </p:cBhvr>
                                      <p:to>
                                        <p:strVal val="visible"/>
                                      </p:to>
                                    </p:set>
                                    <p:animEffect transition="in" filter="wipe(down)">
                                      <p:cBhvr>
                                        <p:cTn id="86" dur="580">
                                          <p:stCondLst>
                                            <p:cond delay="0"/>
                                          </p:stCondLst>
                                        </p:cTn>
                                        <p:tgtEl>
                                          <p:spTgt spid="3">
                                            <p:txEl>
                                              <p:pRg st="4" end="4"/>
                                            </p:txEl>
                                          </p:spTgt>
                                        </p:tgtEl>
                                      </p:cBhvr>
                                    </p:animEffect>
                                    <p:anim calcmode="lin" valueType="num">
                                      <p:cBhvr>
                                        <p:cTn id="87"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92" dur="26">
                                          <p:stCondLst>
                                            <p:cond delay="650"/>
                                          </p:stCondLst>
                                        </p:cTn>
                                        <p:tgtEl>
                                          <p:spTgt spid="3">
                                            <p:txEl>
                                              <p:pRg st="4" end="4"/>
                                            </p:txEl>
                                          </p:spTgt>
                                        </p:tgtEl>
                                      </p:cBhvr>
                                      <p:to x="100000" y="60000"/>
                                    </p:animScale>
                                    <p:animScale>
                                      <p:cBhvr>
                                        <p:cTn id="93" dur="166" decel="50000">
                                          <p:stCondLst>
                                            <p:cond delay="676"/>
                                          </p:stCondLst>
                                        </p:cTn>
                                        <p:tgtEl>
                                          <p:spTgt spid="3">
                                            <p:txEl>
                                              <p:pRg st="4" end="4"/>
                                            </p:txEl>
                                          </p:spTgt>
                                        </p:tgtEl>
                                      </p:cBhvr>
                                      <p:to x="100000" y="100000"/>
                                    </p:animScale>
                                    <p:animScale>
                                      <p:cBhvr>
                                        <p:cTn id="94" dur="26">
                                          <p:stCondLst>
                                            <p:cond delay="1312"/>
                                          </p:stCondLst>
                                        </p:cTn>
                                        <p:tgtEl>
                                          <p:spTgt spid="3">
                                            <p:txEl>
                                              <p:pRg st="4" end="4"/>
                                            </p:txEl>
                                          </p:spTgt>
                                        </p:tgtEl>
                                      </p:cBhvr>
                                      <p:to x="100000" y="80000"/>
                                    </p:animScale>
                                    <p:animScale>
                                      <p:cBhvr>
                                        <p:cTn id="95" dur="166" decel="50000">
                                          <p:stCondLst>
                                            <p:cond delay="1338"/>
                                          </p:stCondLst>
                                        </p:cTn>
                                        <p:tgtEl>
                                          <p:spTgt spid="3">
                                            <p:txEl>
                                              <p:pRg st="4" end="4"/>
                                            </p:txEl>
                                          </p:spTgt>
                                        </p:tgtEl>
                                      </p:cBhvr>
                                      <p:to x="100000" y="100000"/>
                                    </p:animScale>
                                    <p:animScale>
                                      <p:cBhvr>
                                        <p:cTn id="96" dur="26">
                                          <p:stCondLst>
                                            <p:cond delay="1642"/>
                                          </p:stCondLst>
                                        </p:cTn>
                                        <p:tgtEl>
                                          <p:spTgt spid="3">
                                            <p:txEl>
                                              <p:pRg st="4" end="4"/>
                                            </p:txEl>
                                          </p:spTgt>
                                        </p:tgtEl>
                                      </p:cBhvr>
                                      <p:to x="100000" y="90000"/>
                                    </p:animScale>
                                    <p:animScale>
                                      <p:cBhvr>
                                        <p:cTn id="97" dur="166" decel="50000">
                                          <p:stCondLst>
                                            <p:cond delay="1668"/>
                                          </p:stCondLst>
                                        </p:cTn>
                                        <p:tgtEl>
                                          <p:spTgt spid="3">
                                            <p:txEl>
                                              <p:pRg st="4" end="4"/>
                                            </p:txEl>
                                          </p:spTgt>
                                        </p:tgtEl>
                                      </p:cBhvr>
                                      <p:to x="100000" y="100000"/>
                                    </p:animScale>
                                    <p:animScale>
                                      <p:cBhvr>
                                        <p:cTn id="98" dur="26">
                                          <p:stCondLst>
                                            <p:cond delay="1808"/>
                                          </p:stCondLst>
                                        </p:cTn>
                                        <p:tgtEl>
                                          <p:spTgt spid="3">
                                            <p:txEl>
                                              <p:pRg st="4" end="4"/>
                                            </p:txEl>
                                          </p:spTgt>
                                        </p:tgtEl>
                                      </p:cBhvr>
                                      <p:to x="100000" y="95000"/>
                                    </p:animScale>
                                    <p:animScale>
                                      <p:cBhvr>
                                        <p:cTn id="99"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45617" y="502594"/>
            <a:ext cx="9404723" cy="1400530"/>
          </a:xfrm>
        </p:spPr>
        <p:txBody>
          <a:bodyPr/>
          <a:lstStyle/>
          <a:p>
            <a:r>
              <a:t>SOLICITUD DE MINA.</a:t>
            </a:r>
            <a:br/>
            <a:r>
              <a:t/>
            </a:r>
            <a:br/>
            <a:endParaRPr/>
          </a:p>
        </p:txBody>
      </p:sp>
      <p:pic>
        <p:nvPicPr>
          <p:cNvPr id="3" name="Imagen 2"/>
          <p:cNvPicPr>
            <a:picLocks noChangeAspect="1"/>
          </p:cNvPicPr>
          <p:nvPr/>
        </p:nvPicPr>
        <p:blipFill>
          <a:blip r:embed="rId2"/>
          <a:stretch>
            <a:fillRect/>
          </a:stretch>
        </p:blipFill>
        <p:spPr>
          <a:xfrm>
            <a:off x="2847705" y="1108079"/>
            <a:ext cx="6080165" cy="5381360"/>
          </a:xfrm>
          <a:prstGeom prst="rect">
            <a:avLst/>
          </a:prstGeom>
        </p:spPr>
      </p:pic>
      <p:pic>
        <p:nvPicPr>
          <p:cNvPr id="4" name="Imagen 3"/>
          <p:cNvPicPr>
            <a:picLocks noChangeAspect="1"/>
          </p:cNvPicPr>
          <p:nvPr/>
        </p:nvPicPr>
        <p:blipFill>
          <a:blip r:embed="rId3"/>
          <a:stretch>
            <a:fillRect/>
          </a:stretch>
        </p:blipFill>
        <p:spPr>
          <a:xfrm>
            <a:off x="921000" y="200666"/>
            <a:ext cx="10350000" cy="6456668"/>
          </a:xfrm>
          <a:prstGeom prst="rect">
            <a:avLst/>
          </a:prstGeom>
        </p:spPr>
      </p:pic>
      <p:pic>
        <p:nvPicPr>
          <p:cNvPr id="5" name="Imagen 4"/>
          <p:cNvPicPr>
            <a:picLocks noChangeAspect="1"/>
          </p:cNvPicPr>
          <p:nvPr/>
        </p:nvPicPr>
        <p:blipFill>
          <a:blip r:embed="rId4"/>
          <a:stretch>
            <a:fillRect/>
          </a:stretch>
        </p:blipFill>
        <p:spPr>
          <a:xfrm>
            <a:off x="2516078" y="502594"/>
            <a:ext cx="6918867" cy="5637596"/>
          </a:xfrm>
          <a:prstGeom prst="rect">
            <a:avLst/>
          </a:prstGeom>
        </p:spPr>
      </p:pic>
    </p:spTree>
    <p:extLst>
      <p:ext uri="{BB962C8B-B14F-4D97-AF65-F5344CB8AC3E}">
        <p14:creationId xmlns:p14="http://schemas.microsoft.com/office/powerpoint/2010/main" val="422045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7571" y="452718"/>
            <a:ext cx="11122429" cy="5557384"/>
          </a:xfrm>
        </p:spPr>
        <p:txBody>
          <a:bodyPr/>
          <a:lstStyle/>
          <a:p>
            <a:r>
              <a:rPr b="1" dirty="0">
                <a:solidFill>
                  <a:srgbClr val="FFFF00"/>
                </a:solidFill>
              </a:rPr>
              <a:t>REGALIAS MINERAS:</a:t>
            </a:r>
            <a:br>
              <a:rPr b="1" dirty="0">
                <a:solidFill>
                  <a:srgbClr val="FFFF00"/>
                </a:solidFill>
              </a:rPr>
            </a:br>
            <a:r>
              <a:rPr sz="2400" dirty="0"/>
              <a:t>Las </a:t>
            </a:r>
            <a:r>
              <a:rPr sz="2400" dirty="0" err="1"/>
              <a:t>regalías</a:t>
            </a:r>
            <a:r>
              <a:rPr sz="2400" dirty="0"/>
              <a:t> </a:t>
            </a:r>
            <a:r>
              <a:rPr sz="2400" dirty="0" err="1"/>
              <a:t>mineras</a:t>
            </a:r>
            <a:r>
              <a:rPr sz="2400" dirty="0"/>
              <a:t> son un </a:t>
            </a:r>
            <a:r>
              <a:rPr sz="2400" dirty="0" err="1"/>
              <a:t>pago</a:t>
            </a:r>
            <a:r>
              <a:rPr sz="2400" dirty="0"/>
              <a:t> que la </a:t>
            </a:r>
            <a:r>
              <a:rPr sz="2400" dirty="0" err="1"/>
              <a:t>industria</a:t>
            </a:r>
            <a:r>
              <a:rPr sz="2400" dirty="0"/>
              <a:t> </a:t>
            </a:r>
            <a:r>
              <a:rPr sz="2400" dirty="0" err="1"/>
              <a:t>minera</a:t>
            </a:r>
            <a:r>
              <a:rPr sz="2400" dirty="0"/>
              <a:t> </a:t>
            </a:r>
            <a:r>
              <a:rPr sz="2400" dirty="0" err="1"/>
              <a:t>realiza</a:t>
            </a:r>
            <a:r>
              <a:rPr sz="2400" dirty="0"/>
              <a:t> al Estado </a:t>
            </a:r>
            <a:r>
              <a:rPr sz="2400" dirty="0" err="1"/>
              <a:t>como</a:t>
            </a:r>
            <a:r>
              <a:rPr sz="2400" dirty="0"/>
              <a:t> </a:t>
            </a:r>
            <a:r>
              <a:rPr sz="2400" dirty="0" err="1"/>
              <a:t>compensación</a:t>
            </a:r>
            <a:r>
              <a:rPr sz="2400" dirty="0"/>
              <a:t> </a:t>
            </a:r>
            <a:r>
              <a:rPr sz="2400" dirty="0" err="1"/>
              <a:t>por</a:t>
            </a:r>
            <a:r>
              <a:rPr sz="2400" dirty="0"/>
              <a:t> la </a:t>
            </a:r>
            <a:r>
              <a:rPr sz="2400" dirty="0" err="1"/>
              <a:t>explotación</a:t>
            </a:r>
            <a:r>
              <a:rPr sz="2400" dirty="0"/>
              <a:t> de </a:t>
            </a:r>
            <a:r>
              <a:rPr sz="2400" dirty="0" err="1"/>
              <a:t>recursos</a:t>
            </a:r>
            <a:r>
              <a:rPr sz="2400" dirty="0"/>
              <a:t> </a:t>
            </a:r>
            <a:r>
              <a:rPr sz="2400" dirty="0" err="1"/>
              <a:t>naturales</a:t>
            </a:r>
            <a:r>
              <a:rPr sz="2400" dirty="0"/>
              <a:t> no </a:t>
            </a:r>
            <a:r>
              <a:rPr sz="2400" dirty="0" err="1"/>
              <a:t>renovables</a:t>
            </a:r>
            <a:r>
              <a:rPr sz="2400" dirty="0"/>
              <a:t>, </a:t>
            </a:r>
            <a:r>
              <a:rPr sz="2400" dirty="0" err="1"/>
              <a:t>como</a:t>
            </a:r>
            <a:r>
              <a:rPr sz="2400" dirty="0"/>
              <a:t> </a:t>
            </a:r>
            <a:r>
              <a:rPr sz="2400" dirty="0" err="1"/>
              <a:t>minerales</a:t>
            </a:r>
            <a:r>
              <a:rPr sz="2400" dirty="0"/>
              <a:t> </a:t>
            </a:r>
            <a:r>
              <a:rPr sz="2400" dirty="0" err="1"/>
              <a:t>metálicos</a:t>
            </a:r>
            <a:r>
              <a:rPr sz="2400" dirty="0"/>
              <a:t> y no </a:t>
            </a:r>
            <a:r>
              <a:rPr sz="2400" dirty="0" err="1"/>
              <a:t>metálicos</a:t>
            </a:r>
            <a:r>
              <a:rPr sz="2400" dirty="0"/>
              <a:t>. Se </a:t>
            </a:r>
            <a:r>
              <a:rPr sz="2400" dirty="0" err="1"/>
              <a:t>basan</a:t>
            </a:r>
            <a:r>
              <a:rPr sz="2400" dirty="0"/>
              <a:t> </a:t>
            </a:r>
            <a:r>
              <a:rPr sz="2400" dirty="0" err="1"/>
              <a:t>en</a:t>
            </a:r>
            <a:r>
              <a:rPr sz="2400" dirty="0"/>
              <a:t> el valor de la </a:t>
            </a:r>
            <a:r>
              <a:rPr sz="2400" dirty="0" err="1"/>
              <a:t>extracción</a:t>
            </a:r>
            <a:r>
              <a:rPr sz="2400" dirty="0"/>
              <a:t> o </a:t>
            </a:r>
            <a:r>
              <a:rPr sz="2400" dirty="0" err="1"/>
              <a:t>venta</a:t>
            </a:r>
            <a:r>
              <a:rPr sz="2400" dirty="0"/>
              <a:t> de </a:t>
            </a:r>
            <a:r>
              <a:rPr sz="2400" dirty="0" err="1"/>
              <a:t>los</a:t>
            </a:r>
            <a:r>
              <a:rPr sz="2400" dirty="0"/>
              <a:t> </a:t>
            </a:r>
            <a:r>
              <a:rPr sz="2400" dirty="0" err="1"/>
              <a:t>minerales</a:t>
            </a:r>
            <a:r>
              <a:rPr sz="2400" dirty="0"/>
              <a:t> y se </a:t>
            </a:r>
            <a:r>
              <a:rPr sz="2400" dirty="0" err="1"/>
              <a:t>destinan</a:t>
            </a:r>
            <a:r>
              <a:rPr sz="2400" dirty="0"/>
              <a:t> a </a:t>
            </a:r>
            <a:r>
              <a:rPr sz="2400" dirty="0" err="1"/>
              <a:t>los</a:t>
            </a:r>
            <a:r>
              <a:rPr sz="2400" dirty="0"/>
              <a:t> </a:t>
            </a:r>
            <a:r>
              <a:rPr sz="2400" dirty="0" err="1"/>
              <a:t>gobiernos</a:t>
            </a:r>
            <a:r>
              <a:rPr sz="2400" dirty="0"/>
              <a:t> (</a:t>
            </a:r>
            <a:r>
              <a:rPr sz="2400" dirty="0" err="1"/>
              <a:t>nacionales</a:t>
            </a:r>
            <a:r>
              <a:rPr sz="2400" dirty="0"/>
              <a:t>, </a:t>
            </a:r>
            <a:r>
              <a:rPr sz="2400" dirty="0" err="1"/>
              <a:t>regionales</a:t>
            </a:r>
            <a:r>
              <a:rPr sz="2400" dirty="0"/>
              <a:t> o locales), que a </a:t>
            </a:r>
            <a:r>
              <a:rPr sz="2400" dirty="0" err="1"/>
              <a:t>su</a:t>
            </a:r>
            <a:r>
              <a:rPr sz="2400" dirty="0"/>
              <a:t> </a:t>
            </a:r>
            <a:r>
              <a:rPr sz="2400" dirty="0" err="1"/>
              <a:t>vez</a:t>
            </a:r>
            <a:r>
              <a:rPr sz="2400" dirty="0"/>
              <a:t> </a:t>
            </a:r>
            <a:r>
              <a:rPr sz="2400" dirty="0" err="1"/>
              <a:t>los</a:t>
            </a:r>
            <a:r>
              <a:rPr sz="2400" dirty="0"/>
              <a:t> </a:t>
            </a:r>
            <a:r>
              <a:rPr sz="2400" dirty="0" err="1"/>
              <a:t>utilizan</a:t>
            </a:r>
            <a:r>
              <a:rPr sz="2400" dirty="0"/>
              <a:t> para el </a:t>
            </a:r>
            <a:r>
              <a:rPr sz="2400" dirty="0" err="1">
                <a:solidFill>
                  <a:srgbClr val="FFFF00"/>
                </a:solidFill>
              </a:rPr>
              <a:t>desarrollo</a:t>
            </a:r>
            <a:r>
              <a:rPr sz="2400" dirty="0">
                <a:solidFill>
                  <a:srgbClr val="FFFF00"/>
                </a:solidFill>
              </a:rPr>
              <a:t> social. </a:t>
            </a:r>
            <a:br>
              <a:rPr sz="2400" dirty="0">
                <a:solidFill>
                  <a:srgbClr val="FFFF00"/>
                </a:solidFill>
              </a:rPr>
            </a:br>
            <a:r>
              <a:rPr sz="2400" b="1" dirty="0">
                <a:solidFill>
                  <a:srgbClr val="FFFF00"/>
                </a:solidFill>
              </a:rPr>
              <a:t>¿</a:t>
            </a:r>
            <a:r>
              <a:rPr sz="2400" b="1" dirty="0" err="1">
                <a:solidFill>
                  <a:srgbClr val="FFFF00"/>
                </a:solidFill>
              </a:rPr>
              <a:t>Cómo</a:t>
            </a:r>
            <a:r>
              <a:rPr sz="2400" b="1" dirty="0">
                <a:solidFill>
                  <a:srgbClr val="FFFF00"/>
                </a:solidFill>
              </a:rPr>
              <a:t> </a:t>
            </a:r>
            <a:r>
              <a:rPr sz="2400" b="1" dirty="0" err="1">
                <a:solidFill>
                  <a:srgbClr val="FFFF00"/>
                </a:solidFill>
              </a:rPr>
              <a:t>funcionan</a:t>
            </a:r>
            <a:r>
              <a:rPr sz="2400" b="1" dirty="0">
                <a:solidFill>
                  <a:srgbClr val="FFFF00"/>
                </a:solidFill>
              </a:rPr>
              <a:t>?</a:t>
            </a:r>
            <a:br>
              <a:rPr sz="2400" b="1" dirty="0">
                <a:solidFill>
                  <a:srgbClr val="FFFF00"/>
                </a:solidFill>
              </a:rPr>
            </a:br>
            <a:r>
              <a:rPr sz="2400" dirty="0" smtClean="0"/>
              <a:t>Las </a:t>
            </a:r>
            <a:r>
              <a:rPr sz="2400" dirty="0" err="1"/>
              <a:t>empresas</a:t>
            </a:r>
            <a:r>
              <a:rPr sz="2400" dirty="0"/>
              <a:t> que </a:t>
            </a:r>
            <a:r>
              <a:rPr sz="2400" dirty="0" err="1"/>
              <a:t>extraen</a:t>
            </a:r>
            <a:r>
              <a:rPr sz="2400" dirty="0"/>
              <a:t>, </a:t>
            </a:r>
            <a:r>
              <a:rPr sz="2400" dirty="0" err="1"/>
              <a:t>procesan</a:t>
            </a:r>
            <a:r>
              <a:rPr sz="2400" dirty="0"/>
              <a:t> o </a:t>
            </a:r>
            <a:r>
              <a:rPr sz="2400" dirty="0" err="1"/>
              <a:t>comercializan</a:t>
            </a:r>
            <a:r>
              <a:rPr sz="2400" dirty="0"/>
              <a:t> </a:t>
            </a:r>
            <a:r>
              <a:rPr sz="2400" dirty="0" err="1"/>
              <a:t>minerales</a:t>
            </a:r>
            <a:r>
              <a:rPr sz="2400" dirty="0"/>
              <a:t> </a:t>
            </a:r>
            <a:r>
              <a:rPr sz="2400" dirty="0" err="1"/>
              <a:t>deben</a:t>
            </a:r>
            <a:r>
              <a:rPr sz="2400" dirty="0"/>
              <a:t> </a:t>
            </a:r>
            <a:r>
              <a:rPr sz="2400" dirty="0" err="1"/>
              <a:t>pagar</a:t>
            </a:r>
            <a:r>
              <a:rPr sz="2400" dirty="0"/>
              <a:t> </a:t>
            </a:r>
            <a:r>
              <a:rPr sz="2400" dirty="0" err="1"/>
              <a:t>regalías</a:t>
            </a:r>
            <a:r>
              <a:rPr sz="2400" dirty="0"/>
              <a:t>. </a:t>
            </a:r>
            <a:r>
              <a:rPr lang="es-AR" sz="2400" dirty="0" smtClean="0"/>
              <a:t/>
            </a:r>
            <a:br>
              <a:rPr lang="es-AR" sz="2400" dirty="0" smtClean="0"/>
            </a:br>
            <a:r>
              <a:rPr sz="2400" dirty="0" smtClean="0">
                <a:solidFill>
                  <a:srgbClr val="FFFF00"/>
                </a:solidFill>
              </a:rPr>
              <a:t>Base </a:t>
            </a:r>
            <a:r>
              <a:rPr sz="2400" dirty="0">
                <a:solidFill>
                  <a:srgbClr val="FFFF00"/>
                </a:solidFill>
              </a:rPr>
              <a:t>de </a:t>
            </a:r>
            <a:r>
              <a:rPr sz="2400" dirty="0" err="1">
                <a:solidFill>
                  <a:srgbClr val="FFFF00"/>
                </a:solidFill>
              </a:rPr>
              <a:t>cálculo</a:t>
            </a:r>
            <a:r>
              <a:rPr sz="2400" dirty="0"/>
              <a:t>: Se </a:t>
            </a:r>
            <a:r>
              <a:rPr sz="2400" dirty="0" err="1"/>
              <a:t>calculan</a:t>
            </a:r>
            <a:r>
              <a:rPr sz="2400" dirty="0"/>
              <a:t> </a:t>
            </a:r>
            <a:r>
              <a:rPr sz="2400" dirty="0" err="1"/>
              <a:t>sobre</a:t>
            </a:r>
            <a:r>
              <a:rPr sz="2400" dirty="0"/>
              <a:t> el </a:t>
            </a:r>
            <a:r>
              <a:rPr sz="2400" dirty="0">
                <a:solidFill>
                  <a:srgbClr val="FFFF00"/>
                </a:solidFill>
              </a:rPr>
              <a:t>"valor </a:t>
            </a:r>
            <a:r>
              <a:rPr sz="2400" dirty="0" err="1">
                <a:solidFill>
                  <a:srgbClr val="FFFF00"/>
                </a:solidFill>
              </a:rPr>
              <a:t>boca</a:t>
            </a:r>
            <a:r>
              <a:rPr sz="2400" dirty="0">
                <a:solidFill>
                  <a:srgbClr val="FFFF00"/>
                </a:solidFill>
              </a:rPr>
              <a:t> mina" </a:t>
            </a:r>
            <a:r>
              <a:rPr sz="2400" dirty="0"/>
              <a:t>(el valor </a:t>
            </a:r>
            <a:r>
              <a:rPr sz="2400" dirty="0" err="1"/>
              <a:t>en</a:t>
            </a:r>
            <a:r>
              <a:rPr sz="2400" dirty="0"/>
              <a:t> la </a:t>
            </a:r>
            <a:r>
              <a:rPr sz="2400" dirty="0" err="1"/>
              <a:t>primera</a:t>
            </a:r>
            <a:r>
              <a:rPr sz="2400" dirty="0"/>
              <a:t> </a:t>
            </a:r>
            <a:r>
              <a:rPr sz="2400" dirty="0" err="1"/>
              <a:t>etapa</a:t>
            </a:r>
            <a:r>
              <a:rPr sz="2400" dirty="0"/>
              <a:t> de </a:t>
            </a:r>
            <a:r>
              <a:rPr sz="2400" dirty="0" err="1"/>
              <a:t>comercialización</a:t>
            </a:r>
            <a:r>
              <a:rPr sz="2400" dirty="0"/>
              <a:t>) o </a:t>
            </a:r>
            <a:r>
              <a:rPr sz="2400" dirty="0" err="1"/>
              <a:t>sobre</a:t>
            </a:r>
            <a:r>
              <a:rPr sz="2400" dirty="0"/>
              <a:t> el valor de </a:t>
            </a:r>
            <a:r>
              <a:rPr sz="2400" dirty="0" err="1"/>
              <a:t>los</a:t>
            </a:r>
            <a:r>
              <a:rPr sz="2400" dirty="0"/>
              <a:t> </a:t>
            </a:r>
            <a:r>
              <a:rPr sz="2400" dirty="0" err="1"/>
              <a:t>concentrados</a:t>
            </a:r>
            <a:r>
              <a:rPr sz="2400" dirty="0"/>
              <a:t> o </a:t>
            </a:r>
            <a:r>
              <a:rPr sz="2400" dirty="0" err="1"/>
              <a:t>compuestos</a:t>
            </a:r>
            <a:r>
              <a:rPr sz="2400" dirty="0"/>
              <a:t> </a:t>
            </a:r>
            <a:r>
              <a:rPr sz="2400" dirty="0" err="1"/>
              <a:t>minerales</a:t>
            </a:r>
            <a:r>
              <a:rPr sz="2400" dirty="0"/>
              <a:t>. </a:t>
            </a:r>
            <a:br>
              <a:rPr sz="2400" dirty="0"/>
            </a:br>
            <a:r>
              <a:rPr sz="2400" dirty="0" err="1">
                <a:solidFill>
                  <a:srgbClr val="FFFF00"/>
                </a:solidFill>
              </a:rPr>
              <a:t>Destino</a:t>
            </a:r>
            <a:r>
              <a:rPr sz="2400" dirty="0">
                <a:solidFill>
                  <a:srgbClr val="FFFF00"/>
                </a:solidFill>
              </a:rPr>
              <a:t>: </a:t>
            </a:r>
            <a:r>
              <a:rPr sz="2400" dirty="0"/>
              <a:t>Los </a:t>
            </a:r>
            <a:r>
              <a:rPr sz="2400" dirty="0" err="1"/>
              <a:t>ingresos</a:t>
            </a:r>
            <a:r>
              <a:rPr sz="2400" dirty="0"/>
              <a:t> </a:t>
            </a:r>
            <a:r>
              <a:rPr sz="2400" dirty="0" err="1"/>
              <a:t>generados</a:t>
            </a:r>
            <a:r>
              <a:rPr sz="2400" dirty="0"/>
              <a:t> se </a:t>
            </a:r>
            <a:r>
              <a:rPr sz="2400" dirty="0" err="1"/>
              <a:t>distribuyen</a:t>
            </a:r>
            <a:r>
              <a:rPr sz="2400" dirty="0"/>
              <a:t> a </a:t>
            </a:r>
            <a:r>
              <a:rPr sz="2400" dirty="0" err="1"/>
              <a:t>los</a:t>
            </a:r>
            <a:r>
              <a:rPr sz="2400" dirty="0"/>
              <a:t> </a:t>
            </a:r>
            <a:r>
              <a:rPr sz="2400" dirty="0" err="1"/>
              <a:t>diferentes</a:t>
            </a:r>
            <a:r>
              <a:rPr sz="2400" dirty="0"/>
              <a:t> </a:t>
            </a:r>
            <a:r>
              <a:rPr sz="2400" dirty="0" err="1"/>
              <a:t>niveles</a:t>
            </a:r>
            <a:r>
              <a:rPr sz="2400" dirty="0"/>
              <a:t> de </a:t>
            </a:r>
            <a:r>
              <a:rPr sz="2400" dirty="0" err="1"/>
              <a:t>gobierno</a:t>
            </a:r>
            <a:r>
              <a:rPr sz="2400" dirty="0"/>
              <a:t> para </a:t>
            </a:r>
            <a:r>
              <a:rPr sz="2400" dirty="0" err="1"/>
              <a:t>financiar</a:t>
            </a:r>
            <a:r>
              <a:rPr sz="2400" dirty="0"/>
              <a:t> </a:t>
            </a:r>
            <a:r>
              <a:rPr sz="2400" dirty="0" err="1"/>
              <a:t>proyectos</a:t>
            </a:r>
            <a:r>
              <a:rPr sz="2400" dirty="0"/>
              <a:t> </a:t>
            </a:r>
            <a:r>
              <a:rPr sz="2400" dirty="0" err="1"/>
              <a:t>sociales</a:t>
            </a:r>
            <a:r>
              <a:rPr sz="2400" dirty="0"/>
              <a:t> y de </a:t>
            </a:r>
            <a:r>
              <a:rPr sz="2400" dirty="0" err="1"/>
              <a:t>desarrollo</a:t>
            </a:r>
            <a:r>
              <a:rPr sz="2400" dirty="0"/>
              <a:t>. </a:t>
            </a:r>
          </a:p>
        </p:txBody>
      </p:sp>
    </p:spTree>
    <p:extLst>
      <p:ext uri="{BB962C8B-B14F-4D97-AF65-F5344CB8AC3E}">
        <p14:creationId xmlns:p14="http://schemas.microsoft.com/office/powerpoint/2010/main" val="285656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b="1" dirty="0" err="1">
                <a:solidFill>
                  <a:srgbClr val="FFFF00"/>
                </a:solidFill>
              </a:rPr>
              <a:t>Minería</a:t>
            </a:r>
            <a:r>
              <a:rPr b="1" dirty="0">
                <a:solidFill>
                  <a:srgbClr val="FFFF00"/>
                </a:solidFill>
              </a:rPr>
              <a:t> </a:t>
            </a:r>
            <a:r>
              <a:rPr b="1" dirty="0" err="1">
                <a:solidFill>
                  <a:srgbClr val="FFFF00"/>
                </a:solidFill>
              </a:rPr>
              <a:t>en</a:t>
            </a:r>
            <a:r>
              <a:rPr b="1" dirty="0">
                <a:solidFill>
                  <a:srgbClr val="FFFF00"/>
                </a:solidFill>
              </a:rPr>
              <a:t> Argentina </a:t>
            </a:r>
            <a:r>
              <a:rPr dirty="0"/>
              <a:t/>
            </a:r>
            <a:br>
              <a:rPr dirty="0"/>
            </a:br>
            <a:r>
              <a:rPr lang="es-AR" dirty="0" smtClean="0"/>
              <a:t/>
            </a:r>
            <a:br>
              <a:rPr lang="es-AR" dirty="0" smtClean="0"/>
            </a:br>
            <a:r>
              <a:rPr sz="3200" dirty="0" err="1" smtClean="0"/>
              <a:t>Según</a:t>
            </a:r>
            <a:r>
              <a:rPr sz="3200" dirty="0" smtClean="0"/>
              <a:t> </a:t>
            </a:r>
            <a:r>
              <a:rPr sz="3200" dirty="0"/>
              <a:t>la </a:t>
            </a:r>
            <a:r>
              <a:rPr sz="3200" dirty="0" err="1"/>
              <a:t>Secretaría</a:t>
            </a:r>
            <a:r>
              <a:rPr sz="3200" dirty="0"/>
              <a:t> de </a:t>
            </a:r>
            <a:r>
              <a:rPr sz="3200" dirty="0" err="1"/>
              <a:t>Minería</a:t>
            </a:r>
            <a:r>
              <a:rPr sz="3200" dirty="0"/>
              <a:t> de la </a:t>
            </a:r>
            <a:r>
              <a:rPr sz="3200" dirty="0" err="1"/>
              <a:t>Nación</a:t>
            </a:r>
            <a:r>
              <a:rPr sz="3200" dirty="0"/>
              <a:t> de </a:t>
            </a:r>
            <a:r>
              <a:rPr sz="3200" dirty="0" err="1"/>
              <a:t>enero</a:t>
            </a:r>
            <a:r>
              <a:rPr sz="3200" dirty="0"/>
              <a:t> de </a:t>
            </a:r>
            <a:r>
              <a:rPr sz="3200" dirty="0" err="1"/>
              <a:t>este</a:t>
            </a:r>
            <a:r>
              <a:rPr sz="3200" dirty="0"/>
              <a:t> </a:t>
            </a:r>
            <a:r>
              <a:rPr sz="3200" dirty="0" err="1"/>
              <a:t>año</a:t>
            </a:r>
            <a:r>
              <a:rPr sz="3200" dirty="0"/>
              <a:t>, la Argentina </a:t>
            </a:r>
            <a:r>
              <a:rPr sz="3200" dirty="0" err="1"/>
              <a:t>cuenta</a:t>
            </a:r>
            <a:r>
              <a:rPr sz="3200" dirty="0"/>
              <a:t> con </a:t>
            </a:r>
            <a:r>
              <a:rPr sz="3200" dirty="0">
                <a:solidFill>
                  <a:srgbClr val="FFFF00"/>
                </a:solidFill>
              </a:rPr>
              <a:t>87 </a:t>
            </a:r>
            <a:r>
              <a:rPr sz="3200" dirty="0" err="1">
                <a:solidFill>
                  <a:srgbClr val="FFFF00"/>
                </a:solidFill>
              </a:rPr>
              <a:t>proyectos</a:t>
            </a:r>
            <a:r>
              <a:rPr sz="3200" dirty="0">
                <a:solidFill>
                  <a:srgbClr val="FFFF00"/>
                </a:solidFill>
              </a:rPr>
              <a:t> </a:t>
            </a:r>
            <a:r>
              <a:rPr sz="3200" dirty="0" err="1">
                <a:solidFill>
                  <a:srgbClr val="FFFF00"/>
                </a:solidFill>
              </a:rPr>
              <a:t>mineros</a:t>
            </a:r>
            <a:r>
              <a:rPr sz="3200" dirty="0">
                <a:solidFill>
                  <a:srgbClr val="FFFF00"/>
                </a:solidFill>
              </a:rPr>
              <a:t> </a:t>
            </a:r>
            <a:r>
              <a:rPr sz="3200" dirty="0" err="1"/>
              <a:t>en</a:t>
            </a:r>
            <a:r>
              <a:rPr sz="3200" dirty="0"/>
              <a:t> </a:t>
            </a:r>
            <a:r>
              <a:rPr sz="3200" dirty="0" err="1"/>
              <a:t>distintos</a:t>
            </a:r>
            <a:r>
              <a:rPr sz="3200" dirty="0"/>
              <a:t> </a:t>
            </a:r>
            <a:r>
              <a:rPr sz="3200" dirty="0" err="1"/>
              <a:t>estados</a:t>
            </a:r>
            <a:r>
              <a:rPr sz="3200" dirty="0"/>
              <a:t> de </a:t>
            </a:r>
            <a:r>
              <a:rPr sz="3200" dirty="0" err="1"/>
              <a:t>avance</a:t>
            </a:r>
            <a:r>
              <a:rPr sz="3200" dirty="0"/>
              <a:t>. Se </a:t>
            </a:r>
            <a:r>
              <a:rPr sz="3200" dirty="0" err="1"/>
              <a:t>destacan</a:t>
            </a:r>
            <a:r>
              <a:rPr sz="3200" dirty="0"/>
              <a:t> 17 minas </a:t>
            </a:r>
            <a:r>
              <a:rPr sz="3200" dirty="0" err="1"/>
              <a:t>en</a:t>
            </a:r>
            <a:r>
              <a:rPr sz="3200" dirty="0"/>
              <a:t> </a:t>
            </a:r>
            <a:r>
              <a:rPr sz="3200" dirty="0" err="1"/>
              <a:t>producción</a:t>
            </a:r>
            <a:r>
              <a:rPr sz="3200" dirty="0"/>
              <a:t>, 3 </a:t>
            </a:r>
            <a:r>
              <a:rPr sz="3200" dirty="0" err="1"/>
              <a:t>en</a:t>
            </a:r>
            <a:r>
              <a:rPr sz="3200" dirty="0"/>
              <a:t> </a:t>
            </a:r>
            <a:r>
              <a:rPr sz="3200" dirty="0" err="1"/>
              <a:t>etapa</a:t>
            </a:r>
            <a:r>
              <a:rPr sz="3200" dirty="0"/>
              <a:t> de </a:t>
            </a:r>
            <a:r>
              <a:rPr sz="3200" dirty="0" err="1"/>
              <a:t>construcción</a:t>
            </a:r>
            <a:r>
              <a:rPr sz="3200" dirty="0"/>
              <a:t> o </a:t>
            </a:r>
            <a:r>
              <a:rPr sz="3200" dirty="0" err="1"/>
              <a:t>ampliación</a:t>
            </a:r>
            <a:r>
              <a:rPr sz="3200" dirty="0"/>
              <a:t> y </a:t>
            </a:r>
            <a:r>
              <a:rPr sz="3200" dirty="0" err="1"/>
              <a:t>otros</a:t>
            </a:r>
            <a:r>
              <a:rPr sz="3200" dirty="0"/>
              <a:t> 12 </a:t>
            </a:r>
            <a:r>
              <a:rPr sz="3200" dirty="0" err="1"/>
              <a:t>proyectos</a:t>
            </a:r>
            <a:r>
              <a:rPr sz="3200" dirty="0"/>
              <a:t> que </a:t>
            </a:r>
            <a:r>
              <a:rPr sz="3200" dirty="0" err="1"/>
              <a:t>ya</a:t>
            </a:r>
            <a:r>
              <a:rPr sz="3200" dirty="0"/>
              <a:t> </a:t>
            </a:r>
            <a:r>
              <a:rPr sz="3200" dirty="0" err="1"/>
              <a:t>anunciaron</a:t>
            </a:r>
            <a:r>
              <a:rPr sz="3200" dirty="0"/>
              <a:t> </a:t>
            </a:r>
            <a:r>
              <a:rPr sz="3200" dirty="0" err="1"/>
              <a:t>su</a:t>
            </a:r>
            <a:r>
              <a:rPr sz="3200" dirty="0"/>
              <a:t> </a:t>
            </a:r>
            <a:r>
              <a:rPr sz="3200" dirty="0" err="1"/>
              <a:t>factibilidad</a:t>
            </a:r>
            <a:r>
              <a:rPr sz="3200" dirty="0"/>
              <a:t> </a:t>
            </a:r>
            <a:r>
              <a:rPr sz="3200" dirty="0" err="1"/>
              <a:t>técnica</a:t>
            </a:r>
            <a:r>
              <a:rPr sz="3200" dirty="0"/>
              <a:t> y </a:t>
            </a:r>
            <a:r>
              <a:rPr sz="3200" dirty="0" err="1"/>
              <a:t>económica</a:t>
            </a:r>
            <a:endParaRPr sz="3200" dirty="0"/>
          </a:p>
        </p:txBody>
      </p:sp>
    </p:spTree>
    <p:extLst>
      <p:ext uri="{BB962C8B-B14F-4D97-AF65-F5344CB8AC3E}">
        <p14:creationId xmlns:p14="http://schemas.microsoft.com/office/powerpoint/2010/main" val="13765614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599641" y="664224"/>
            <a:ext cx="6992718" cy="5529551"/>
          </a:xfrm>
          <a:prstGeom prst="rect">
            <a:avLst/>
          </a:prstGeom>
        </p:spPr>
      </p:pic>
    </p:spTree>
    <p:extLst>
      <p:ext uri="{BB962C8B-B14F-4D97-AF65-F5344CB8AC3E}">
        <p14:creationId xmlns:p14="http://schemas.microsoft.com/office/powerpoint/2010/main" val="312667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46111" y="452718"/>
            <a:ext cx="9404723" cy="927195"/>
          </a:xfrm>
        </p:spPr>
        <p:txBody>
          <a:bodyPr/>
          <a:lstStyle/>
          <a:p>
            <a:pPr algn="ctr"/>
            <a:r>
              <a:rPr lang="es-AR" b="1" dirty="0" smtClean="0">
                <a:solidFill>
                  <a:srgbClr val="FFFF00"/>
                </a:solidFill>
              </a:rPr>
              <a:t>LOS PRO Y CONTRA DE LA MINERIA</a:t>
            </a:r>
            <a:endParaRPr lang="es-AR" b="1" dirty="0">
              <a:solidFill>
                <a:srgbClr val="FFFF00"/>
              </a:solidFill>
            </a:endParaRPr>
          </a:p>
        </p:txBody>
      </p:sp>
      <p:sp>
        <p:nvSpPr>
          <p:cNvPr id="5" name="Marcador de contenido 4"/>
          <p:cNvSpPr>
            <a:spLocks noGrp="1"/>
          </p:cNvSpPr>
          <p:nvPr>
            <p:ph idx="1"/>
          </p:nvPr>
        </p:nvSpPr>
        <p:spPr>
          <a:xfrm>
            <a:off x="646111" y="1379912"/>
            <a:ext cx="9725657" cy="4979323"/>
          </a:xfrm>
        </p:spPr>
        <p:txBody>
          <a:bodyPr>
            <a:normAutofit/>
          </a:bodyPr>
          <a:lstStyle/>
          <a:p>
            <a:r>
              <a:rPr lang="es-AR" b="1" dirty="0">
                <a:solidFill>
                  <a:srgbClr val="FFFF00"/>
                </a:solidFill>
              </a:rPr>
              <a:t>Ventajas de la minería</a:t>
            </a:r>
          </a:p>
          <a:p>
            <a:r>
              <a:rPr lang="es-AR" dirty="0">
                <a:solidFill>
                  <a:srgbClr val="FFFF00"/>
                </a:solidFill>
              </a:rPr>
              <a:t>Desarrollo económico</a:t>
            </a:r>
          </a:p>
          <a:p>
            <a:r>
              <a:rPr lang="es-AR" dirty="0" smtClean="0"/>
              <a:t>Genera </a:t>
            </a:r>
            <a:r>
              <a:rPr lang="es-AR" dirty="0"/>
              <a:t>ingresos a través de impuestos y regalías que benefician a los gobiernos y al desarrollo de la infraestructura local como escuelas y hospitales. </a:t>
            </a:r>
          </a:p>
          <a:p>
            <a:r>
              <a:rPr lang="es-AR" dirty="0">
                <a:solidFill>
                  <a:srgbClr val="FFFF00"/>
                </a:solidFill>
              </a:rPr>
              <a:t>Creación de empleo</a:t>
            </a:r>
          </a:p>
          <a:p>
            <a:r>
              <a:rPr lang="es-AR" dirty="0" smtClean="0"/>
              <a:t>Aumenta </a:t>
            </a:r>
            <a:r>
              <a:rPr lang="es-AR" dirty="0"/>
              <a:t>la demanda de bienes y servicios, creando oportunidades de empleo directo e indirecto en las comunidades donde se desarrollan los proyectos. </a:t>
            </a:r>
          </a:p>
          <a:p>
            <a:r>
              <a:rPr lang="es-AR" dirty="0">
                <a:solidFill>
                  <a:srgbClr val="FFFF00"/>
                </a:solidFill>
              </a:rPr>
              <a:t>Suministro de materiales</a:t>
            </a:r>
          </a:p>
          <a:p>
            <a:r>
              <a:rPr lang="es-AR" dirty="0" smtClean="0"/>
              <a:t>Proporciona </a:t>
            </a:r>
            <a:r>
              <a:rPr lang="es-AR" dirty="0"/>
              <a:t>materiales esenciales para la construcción de tecnologías de energía renovable y para diversas industrias, lo que es crucial para el avance tecnológico. </a:t>
            </a:r>
          </a:p>
        </p:txBody>
      </p:sp>
    </p:spTree>
    <p:extLst>
      <p:ext uri="{BB962C8B-B14F-4D97-AF65-F5344CB8AC3E}">
        <p14:creationId xmlns:p14="http://schemas.microsoft.com/office/powerpoint/2010/main" val="150077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 calcmode="lin" valueType="num">
                                      <p:cBhvr>
                                        <p:cTn id="22"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25" dur="10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 calcmode="lin" valueType="num">
                                      <p:cBhvr>
                                        <p:cTn id="30"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33" dur="1000"/>
                                        <p:tgtEl>
                                          <p:spTgt spid="5">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5">
                                            <p:txEl>
                                              <p:pRg st="3" end="3"/>
                                            </p:txEl>
                                          </p:spTgt>
                                        </p:tgtEl>
                                        <p:attrNameLst>
                                          <p:attrName>style.visibility</p:attrName>
                                        </p:attrNameLst>
                                      </p:cBhvr>
                                      <p:to>
                                        <p:strVal val="visible"/>
                                      </p:to>
                                    </p:set>
                                    <p:anim calcmode="lin" valueType="num">
                                      <p:cBhvr>
                                        <p:cTn id="38"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9"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40"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41" dur="1000"/>
                                        <p:tgtEl>
                                          <p:spTgt spid="5">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5">
                                            <p:txEl>
                                              <p:pRg st="4" end="4"/>
                                            </p:txEl>
                                          </p:spTgt>
                                        </p:tgtEl>
                                        <p:attrNameLst>
                                          <p:attrName>style.visibility</p:attrName>
                                        </p:attrNameLst>
                                      </p:cBhvr>
                                      <p:to>
                                        <p:strVal val="visible"/>
                                      </p:to>
                                    </p:set>
                                    <p:anim calcmode="lin" valueType="num">
                                      <p:cBhvr>
                                        <p:cTn id="46"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47"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48"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49" dur="1000"/>
                                        <p:tgtEl>
                                          <p:spTgt spid="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5">
                                            <p:txEl>
                                              <p:pRg st="5" end="5"/>
                                            </p:txEl>
                                          </p:spTgt>
                                        </p:tgtEl>
                                        <p:attrNameLst>
                                          <p:attrName>style.visibility</p:attrName>
                                        </p:attrNameLst>
                                      </p:cBhvr>
                                      <p:to>
                                        <p:strVal val="visible"/>
                                      </p:to>
                                    </p:set>
                                    <p:anim calcmode="lin" valueType="num">
                                      <p:cBhvr>
                                        <p:cTn id="54" dur="1000" fill="hold"/>
                                        <p:tgtEl>
                                          <p:spTgt spid="5">
                                            <p:txEl>
                                              <p:pRg st="5" end="5"/>
                                            </p:txEl>
                                          </p:spTgt>
                                        </p:tgtEl>
                                        <p:attrNameLst>
                                          <p:attrName>ppt_w</p:attrName>
                                        </p:attrNameLst>
                                      </p:cBhvr>
                                      <p:tavLst>
                                        <p:tav tm="0">
                                          <p:val>
                                            <p:fltVal val="0"/>
                                          </p:val>
                                        </p:tav>
                                        <p:tav tm="100000">
                                          <p:val>
                                            <p:strVal val="#ppt_w"/>
                                          </p:val>
                                        </p:tav>
                                      </p:tavLst>
                                    </p:anim>
                                    <p:anim calcmode="lin" valueType="num">
                                      <p:cBhvr>
                                        <p:cTn id="55"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56" dur="1000" fill="hold"/>
                                        <p:tgtEl>
                                          <p:spTgt spid="5">
                                            <p:txEl>
                                              <p:pRg st="5" end="5"/>
                                            </p:txEl>
                                          </p:spTgt>
                                        </p:tgtEl>
                                        <p:attrNameLst>
                                          <p:attrName>style.rotation</p:attrName>
                                        </p:attrNameLst>
                                      </p:cBhvr>
                                      <p:tavLst>
                                        <p:tav tm="0">
                                          <p:val>
                                            <p:fltVal val="90"/>
                                          </p:val>
                                        </p:tav>
                                        <p:tav tm="100000">
                                          <p:val>
                                            <p:fltVal val="0"/>
                                          </p:val>
                                        </p:tav>
                                      </p:tavLst>
                                    </p:anim>
                                    <p:animEffect transition="in" filter="fade">
                                      <p:cBhvr>
                                        <p:cTn id="57" dur="1000"/>
                                        <p:tgtEl>
                                          <p:spTgt spid="5">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grpId="0" nodeType="clickEffect">
                                  <p:stCondLst>
                                    <p:cond delay="0"/>
                                  </p:stCondLst>
                                  <p:childTnLst>
                                    <p:set>
                                      <p:cBhvr>
                                        <p:cTn id="61" dur="1" fill="hold">
                                          <p:stCondLst>
                                            <p:cond delay="0"/>
                                          </p:stCondLst>
                                        </p:cTn>
                                        <p:tgtEl>
                                          <p:spTgt spid="5">
                                            <p:txEl>
                                              <p:pRg st="6" end="6"/>
                                            </p:txEl>
                                          </p:spTgt>
                                        </p:tgtEl>
                                        <p:attrNameLst>
                                          <p:attrName>style.visibility</p:attrName>
                                        </p:attrNameLst>
                                      </p:cBhvr>
                                      <p:to>
                                        <p:strVal val="visible"/>
                                      </p:to>
                                    </p:set>
                                    <p:anim calcmode="lin" valueType="num">
                                      <p:cBhvr>
                                        <p:cTn id="62" dur="1000" fill="hold"/>
                                        <p:tgtEl>
                                          <p:spTgt spid="5">
                                            <p:txEl>
                                              <p:pRg st="6" end="6"/>
                                            </p:txEl>
                                          </p:spTgt>
                                        </p:tgtEl>
                                        <p:attrNameLst>
                                          <p:attrName>ppt_w</p:attrName>
                                        </p:attrNameLst>
                                      </p:cBhvr>
                                      <p:tavLst>
                                        <p:tav tm="0">
                                          <p:val>
                                            <p:fltVal val="0"/>
                                          </p:val>
                                        </p:tav>
                                        <p:tav tm="100000">
                                          <p:val>
                                            <p:strVal val="#ppt_w"/>
                                          </p:val>
                                        </p:tav>
                                      </p:tavLst>
                                    </p:anim>
                                    <p:anim calcmode="lin" valueType="num">
                                      <p:cBhvr>
                                        <p:cTn id="63"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64" dur="1000" fill="hold"/>
                                        <p:tgtEl>
                                          <p:spTgt spid="5">
                                            <p:txEl>
                                              <p:pRg st="6" end="6"/>
                                            </p:txEl>
                                          </p:spTgt>
                                        </p:tgtEl>
                                        <p:attrNameLst>
                                          <p:attrName>style.rotation</p:attrName>
                                        </p:attrNameLst>
                                      </p:cBhvr>
                                      <p:tavLst>
                                        <p:tav tm="0">
                                          <p:val>
                                            <p:fltVal val="90"/>
                                          </p:val>
                                        </p:tav>
                                        <p:tav tm="100000">
                                          <p:val>
                                            <p:fltVal val="0"/>
                                          </p:val>
                                        </p:tav>
                                      </p:tavLst>
                                    </p:anim>
                                    <p:animEffect transition="in" filter="fade">
                                      <p:cBhvr>
                                        <p:cTn id="65"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AR" b="1" dirty="0">
                <a:solidFill>
                  <a:srgbClr val="FFFF00"/>
                </a:solidFill>
              </a:rPr>
              <a:t>Desventajas de la minería</a:t>
            </a:r>
          </a:p>
        </p:txBody>
      </p:sp>
      <p:sp>
        <p:nvSpPr>
          <p:cNvPr id="5" name="Marcador de contenido 4"/>
          <p:cNvSpPr>
            <a:spLocks noGrp="1"/>
          </p:cNvSpPr>
          <p:nvPr>
            <p:ph idx="1"/>
          </p:nvPr>
        </p:nvSpPr>
        <p:spPr>
          <a:xfrm>
            <a:off x="565265" y="1288474"/>
            <a:ext cx="10607039" cy="4904508"/>
          </a:xfrm>
        </p:spPr>
        <p:txBody>
          <a:bodyPr>
            <a:normAutofit fontScale="92500"/>
          </a:bodyPr>
          <a:lstStyle/>
          <a:p>
            <a:r>
              <a:rPr lang="es-AR" dirty="0">
                <a:solidFill>
                  <a:srgbClr val="FFFF00"/>
                </a:solidFill>
              </a:rPr>
              <a:t>Impacto ambiental negativo</a:t>
            </a:r>
          </a:p>
          <a:p>
            <a:r>
              <a:rPr lang="es-AR" dirty="0" smtClean="0"/>
              <a:t>Causa </a:t>
            </a:r>
            <a:r>
              <a:rPr lang="es-AR" dirty="0"/>
              <a:t>destrucción de hábitats, deforestación, erosión del suelo, y libera desechos que contaminan el suelo, agua y aire, incluyendo gases de efecto invernadero. </a:t>
            </a:r>
          </a:p>
          <a:p>
            <a:r>
              <a:rPr lang="es-AR" dirty="0">
                <a:solidFill>
                  <a:srgbClr val="FFFF00"/>
                </a:solidFill>
              </a:rPr>
              <a:t>Contaminación del agua</a:t>
            </a:r>
          </a:p>
          <a:p>
            <a:r>
              <a:rPr lang="es-AR" dirty="0" smtClean="0"/>
              <a:t>Los </a:t>
            </a:r>
            <a:r>
              <a:rPr lang="es-AR" dirty="0"/>
              <a:t>procesos mineros pueden liberar químicos tóxicos, como cianuro, al agua, dañando los ecosistemas acuáticos y los suministros de agua para las comunidades. </a:t>
            </a:r>
            <a:endParaRPr lang="es-AR" dirty="0" smtClean="0"/>
          </a:p>
          <a:p>
            <a:r>
              <a:rPr lang="es-AR" dirty="0">
                <a:solidFill>
                  <a:srgbClr val="FFFF00"/>
                </a:solidFill>
              </a:rPr>
              <a:t>Riesgos de seguridad y salud</a:t>
            </a:r>
          </a:p>
          <a:p>
            <a:r>
              <a:rPr lang="es-AR" dirty="0" smtClean="0"/>
              <a:t>Los </a:t>
            </a:r>
            <a:r>
              <a:rPr lang="es-AR" dirty="0"/>
              <a:t>trabajadores mineros enfrentan peligros como derrumbes, inundaciones y exposición a gases tóxicos. Las comunidades también pueden sufrir problemas de salud derivados de la </a:t>
            </a:r>
            <a:r>
              <a:rPr lang="es-AR" dirty="0" smtClean="0"/>
              <a:t>contaminación</a:t>
            </a:r>
          </a:p>
          <a:p>
            <a:r>
              <a:rPr lang="es-AR" dirty="0">
                <a:solidFill>
                  <a:srgbClr val="FFFF00"/>
                </a:solidFill>
              </a:rPr>
              <a:t>Conflictos sociales</a:t>
            </a:r>
          </a:p>
          <a:p>
            <a:r>
              <a:rPr lang="es-AR" dirty="0" smtClean="0"/>
              <a:t>La </a:t>
            </a:r>
            <a:r>
              <a:rPr lang="es-AR" dirty="0"/>
              <a:t>actividad minera puede generar conflictos con los usos tradicionales de la tierra y con las comunidades locales, afectando su modo de vida y bienestar. </a:t>
            </a:r>
          </a:p>
        </p:txBody>
      </p:sp>
    </p:spTree>
    <p:extLst>
      <p:ext uri="{BB962C8B-B14F-4D97-AF65-F5344CB8AC3E}">
        <p14:creationId xmlns:p14="http://schemas.microsoft.com/office/powerpoint/2010/main" val="406364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additive="base">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additive="base">
                                        <p:cTn id="42"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5">
                                            <p:txEl>
                                              <p:pRg st="6" end="6"/>
                                            </p:txEl>
                                          </p:spTgt>
                                        </p:tgtEl>
                                        <p:attrNameLst>
                                          <p:attrName>style.visibility</p:attrName>
                                        </p:attrNameLst>
                                      </p:cBhvr>
                                      <p:to>
                                        <p:strVal val="visible"/>
                                      </p:to>
                                    </p:set>
                                    <p:anim calcmode="lin" valueType="num">
                                      <p:cBhvr additive="base">
                                        <p:cTn id="48"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5">
                                            <p:txEl>
                                              <p:pRg st="7" end="7"/>
                                            </p:txEl>
                                          </p:spTgt>
                                        </p:tgtEl>
                                        <p:attrNameLst>
                                          <p:attrName>style.visibility</p:attrName>
                                        </p:attrNameLst>
                                      </p:cBhvr>
                                      <p:to>
                                        <p:strVal val="visible"/>
                                      </p:to>
                                    </p:set>
                                    <p:anim calcmode="lin" valueType="num">
                                      <p:cBhvr additive="base">
                                        <p:cTn id="54"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935507"/>
          </a:xfrm>
        </p:spPr>
        <p:txBody>
          <a:bodyPr/>
          <a:lstStyle/>
          <a:p>
            <a:r>
              <a:rPr lang="es-AR" b="1" dirty="0" smtClean="0">
                <a:solidFill>
                  <a:srgbClr val="FFFF00"/>
                </a:solidFill>
              </a:rPr>
              <a:t>LOS 10 RIESGO EN LA MINERIA</a:t>
            </a:r>
            <a:endParaRPr lang="es-AR" b="1" dirty="0">
              <a:solidFill>
                <a:srgbClr val="FFFF00"/>
              </a:solidFill>
            </a:endParaRPr>
          </a:p>
        </p:txBody>
      </p:sp>
      <p:sp>
        <p:nvSpPr>
          <p:cNvPr id="3" name="Marcador de contenido 2"/>
          <p:cNvSpPr>
            <a:spLocks noGrp="1"/>
          </p:cNvSpPr>
          <p:nvPr>
            <p:ph idx="1"/>
          </p:nvPr>
        </p:nvSpPr>
        <p:spPr>
          <a:xfrm>
            <a:off x="571298" y="1304772"/>
            <a:ext cx="9985866" cy="5237344"/>
          </a:xfrm>
        </p:spPr>
        <p:txBody>
          <a:bodyPr>
            <a:normAutofit/>
          </a:bodyPr>
          <a:lstStyle/>
          <a:p>
            <a:r>
              <a:rPr lang="es-AR" sz="2400" b="1" dirty="0" smtClean="0"/>
              <a:t>1-Capital</a:t>
            </a:r>
          </a:p>
          <a:p>
            <a:r>
              <a:rPr lang="es-AR" sz="2400" b="1" dirty="0"/>
              <a:t>2-Cuidado del medio </a:t>
            </a:r>
            <a:r>
              <a:rPr lang="es-AR" sz="2400" b="1" dirty="0" smtClean="0"/>
              <a:t>ambiente</a:t>
            </a:r>
          </a:p>
          <a:p>
            <a:r>
              <a:rPr lang="es-AR" sz="2400" b="1" dirty="0"/>
              <a:t>3- </a:t>
            </a:r>
            <a:r>
              <a:rPr lang="es-AR" sz="2400" b="1" dirty="0" smtClean="0"/>
              <a:t>Geopolítica</a:t>
            </a:r>
          </a:p>
          <a:p>
            <a:r>
              <a:rPr lang="es-AR" sz="2400" b="1" dirty="0"/>
              <a:t>4-Agotamiento de recursos y </a:t>
            </a:r>
            <a:r>
              <a:rPr lang="es-AR" sz="2400" b="1" dirty="0" smtClean="0"/>
              <a:t>reservas</a:t>
            </a:r>
          </a:p>
          <a:p>
            <a:r>
              <a:rPr lang="es-AR" sz="2400" b="1" dirty="0"/>
              <a:t>5-Licencia para </a:t>
            </a:r>
            <a:r>
              <a:rPr lang="es-AR" sz="2400" b="1" dirty="0" smtClean="0"/>
              <a:t>operar</a:t>
            </a:r>
          </a:p>
          <a:p>
            <a:r>
              <a:rPr lang="es-AR" sz="2400" b="1" dirty="0"/>
              <a:t>6-Aumento de los costos y </a:t>
            </a:r>
            <a:r>
              <a:rPr lang="es-AR" sz="2400" b="1" dirty="0" smtClean="0"/>
              <a:t>productividad</a:t>
            </a:r>
          </a:p>
          <a:p>
            <a:r>
              <a:rPr lang="es-AR" sz="2400" b="1" dirty="0"/>
              <a:t>7-Cambio </a:t>
            </a:r>
            <a:r>
              <a:rPr lang="es-AR" sz="2400" b="1" dirty="0" smtClean="0"/>
              <a:t>climático</a:t>
            </a:r>
          </a:p>
          <a:p>
            <a:r>
              <a:rPr lang="es-AR" sz="2400" b="1" dirty="0"/>
              <a:t>8-Nuevos </a:t>
            </a:r>
            <a:r>
              <a:rPr lang="es-AR" sz="2400" b="1" dirty="0" smtClean="0"/>
              <a:t>proyectos</a:t>
            </a:r>
          </a:p>
          <a:p>
            <a:r>
              <a:rPr lang="es-AR" sz="2400" b="1" dirty="0"/>
              <a:t>9-Cambio en los modelos de </a:t>
            </a:r>
            <a:r>
              <a:rPr lang="es-AR" sz="2400" b="1" dirty="0" smtClean="0"/>
              <a:t>negocio</a:t>
            </a:r>
          </a:p>
          <a:p>
            <a:r>
              <a:rPr lang="es-AR" sz="2400" b="1" dirty="0"/>
              <a:t>10-Innovación</a:t>
            </a:r>
          </a:p>
        </p:txBody>
      </p:sp>
    </p:spTree>
    <p:extLst>
      <p:ext uri="{BB962C8B-B14F-4D97-AF65-F5344CB8AC3E}">
        <p14:creationId xmlns:p14="http://schemas.microsoft.com/office/powerpoint/2010/main" val="368705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additive="base">
                                        <p:cTn id="4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additive="base">
                                        <p:cTn id="5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additive="base">
                                        <p:cTn id="56"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 calcmode="lin" valueType="num">
                                      <p:cBhvr additive="base">
                                        <p:cTn id="62"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3">
                                            <p:txEl>
                                              <p:pRg st="9" end="9"/>
                                            </p:txEl>
                                          </p:spTgt>
                                        </p:tgtEl>
                                        <p:attrNameLst>
                                          <p:attrName>style.visibility</p:attrName>
                                        </p:attrNameLst>
                                      </p:cBhvr>
                                      <p:to>
                                        <p:strVal val="visible"/>
                                      </p:to>
                                    </p:set>
                                    <p:anim calcmode="lin" valueType="num">
                                      <p:cBhvr additive="base">
                                        <p:cTn id="68"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ctrTitle"/>
          </p:nvPr>
        </p:nvSpPr>
        <p:spPr>
          <a:xfrm>
            <a:off x="1113392" y="1338349"/>
            <a:ext cx="9601714" cy="4613564"/>
          </a:xfrm>
        </p:spPr>
        <p:txBody>
          <a:bodyPr/>
          <a:lstStyle/>
          <a:p>
            <a:r>
              <a:rPr lang="es-AR" sz="2400" b="1" dirty="0" smtClean="0">
                <a:solidFill>
                  <a:srgbClr val="FFFF00"/>
                </a:solidFill>
              </a:rPr>
              <a:t>Corresponden </a:t>
            </a:r>
            <a:r>
              <a:rPr lang="es-AR" sz="2400" b="1" dirty="0">
                <a:solidFill>
                  <a:srgbClr val="FFFF00"/>
                </a:solidFill>
              </a:rPr>
              <a:t>a la primera categoría</a:t>
            </a:r>
            <a:r>
              <a:rPr sz="2400" b="1" dirty="0">
                <a:solidFill>
                  <a:srgbClr val="FFFF00"/>
                </a:solidFill>
              </a:rPr>
              <a:t/>
            </a:r>
            <a:br>
              <a:rPr sz="2400" b="1" dirty="0">
                <a:solidFill>
                  <a:srgbClr val="FFFF00"/>
                </a:solidFill>
              </a:rPr>
            </a:br>
            <a:r>
              <a:rPr sz="2400" dirty="0"/>
              <a:t/>
            </a:r>
            <a:br>
              <a:rPr sz="2400" dirty="0"/>
            </a:br>
            <a:r>
              <a:rPr sz="2400" b="1" dirty="0">
                <a:solidFill>
                  <a:srgbClr val="FFFF00"/>
                </a:solidFill>
              </a:rPr>
              <a:t>a)</a:t>
            </a:r>
            <a:r>
              <a:rPr sz="2400" dirty="0"/>
              <a:t> Las </a:t>
            </a:r>
            <a:r>
              <a:rPr sz="2400" dirty="0" err="1"/>
              <a:t>sustancias</a:t>
            </a:r>
            <a:r>
              <a:rPr sz="2400" dirty="0"/>
              <a:t> </a:t>
            </a:r>
            <a:r>
              <a:rPr sz="2400" dirty="0" err="1"/>
              <a:t>metalíferas</a:t>
            </a:r>
            <a:r>
              <a:rPr sz="2400" dirty="0"/>
              <a:t> </a:t>
            </a:r>
            <a:r>
              <a:rPr sz="2400" dirty="0" err="1"/>
              <a:t>siguientes</a:t>
            </a:r>
            <a:r>
              <a:rPr sz="2400" dirty="0"/>
              <a:t>: </a:t>
            </a:r>
            <a:r>
              <a:rPr sz="2400" dirty="0" err="1">
                <a:solidFill>
                  <a:srgbClr val="FFFF00"/>
                </a:solidFill>
              </a:rPr>
              <a:t>oro</a:t>
            </a:r>
            <a:r>
              <a:rPr sz="2400" dirty="0">
                <a:solidFill>
                  <a:srgbClr val="FFFF00"/>
                </a:solidFill>
              </a:rPr>
              <a:t>, </a:t>
            </a:r>
            <a:r>
              <a:rPr sz="2400" dirty="0" err="1">
                <a:solidFill>
                  <a:srgbClr val="FFFF00"/>
                </a:solidFill>
              </a:rPr>
              <a:t>plata</a:t>
            </a:r>
            <a:r>
              <a:rPr sz="2400" dirty="0"/>
              <a:t>, </a:t>
            </a:r>
            <a:r>
              <a:rPr sz="2400" dirty="0" err="1"/>
              <a:t>platino</a:t>
            </a:r>
            <a:r>
              <a:rPr sz="2400" dirty="0"/>
              <a:t>, </a:t>
            </a:r>
            <a:r>
              <a:rPr sz="2400" dirty="0" err="1"/>
              <a:t>mercurio</a:t>
            </a:r>
            <a:r>
              <a:rPr sz="2400" dirty="0"/>
              <a:t>, </a:t>
            </a:r>
            <a:r>
              <a:rPr sz="2400" dirty="0" err="1"/>
              <a:t>cobre</a:t>
            </a:r>
            <a:r>
              <a:rPr sz="2400" dirty="0"/>
              <a:t>, </a:t>
            </a:r>
            <a:r>
              <a:rPr sz="2400" dirty="0" err="1"/>
              <a:t>hierro</a:t>
            </a:r>
            <a:r>
              <a:rPr sz="2400" dirty="0"/>
              <a:t>, </a:t>
            </a:r>
            <a:r>
              <a:rPr sz="2400" dirty="0" err="1"/>
              <a:t>plomo</a:t>
            </a:r>
            <a:r>
              <a:rPr sz="2400" dirty="0"/>
              <a:t>, </a:t>
            </a:r>
            <a:r>
              <a:rPr sz="2400" dirty="0" err="1"/>
              <a:t>estaño</a:t>
            </a:r>
            <a:r>
              <a:rPr sz="2400" dirty="0"/>
              <a:t>, zinc, </a:t>
            </a:r>
            <a:r>
              <a:rPr sz="2400" dirty="0" err="1"/>
              <a:t>níquel</a:t>
            </a:r>
            <a:r>
              <a:rPr sz="2400" dirty="0"/>
              <a:t>, </a:t>
            </a:r>
            <a:r>
              <a:rPr sz="2400" dirty="0" err="1"/>
              <a:t>cobalto</a:t>
            </a:r>
            <a:r>
              <a:rPr sz="2400" dirty="0"/>
              <a:t>, </a:t>
            </a:r>
            <a:r>
              <a:rPr sz="2400" dirty="0" err="1"/>
              <a:t>bismuto</a:t>
            </a:r>
            <a:r>
              <a:rPr sz="2400" dirty="0"/>
              <a:t>, </a:t>
            </a:r>
            <a:r>
              <a:rPr sz="2400" dirty="0" err="1"/>
              <a:t>manganeso</a:t>
            </a:r>
            <a:r>
              <a:rPr sz="2400" dirty="0"/>
              <a:t>, </a:t>
            </a:r>
            <a:r>
              <a:rPr sz="2400" dirty="0" err="1"/>
              <a:t>antimonio</a:t>
            </a:r>
            <a:r>
              <a:rPr sz="2400" dirty="0"/>
              <a:t>, </a:t>
            </a:r>
            <a:r>
              <a:rPr sz="2400" dirty="0" err="1"/>
              <a:t>wolframio</a:t>
            </a:r>
            <a:r>
              <a:rPr sz="2400" dirty="0"/>
              <a:t>, </a:t>
            </a:r>
            <a:r>
              <a:rPr sz="2400" dirty="0" err="1"/>
              <a:t>aluminio</a:t>
            </a:r>
            <a:r>
              <a:rPr sz="2400" dirty="0"/>
              <a:t>, </a:t>
            </a:r>
            <a:r>
              <a:rPr sz="2400" dirty="0" err="1"/>
              <a:t>berilio</a:t>
            </a:r>
            <a:r>
              <a:rPr sz="2400" dirty="0"/>
              <a:t>, </a:t>
            </a:r>
            <a:r>
              <a:rPr sz="2400" dirty="0" err="1"/>
              <a:t>vanadio</a:t>
            </a:r>
            <a:r>
              <a:rPr sz="2400" dirty="0"/>
              <a:t>, </a:t>
            </a:r>
            <a:r>
              <a:rPr sz="2400" dirty="0" err="1"/>
              <a:t>cadmio</a:t>
            </a:r>
            <a:r>
              <a:rPr sz="2400" dirty="0"/>
              <a:t>, </a:t>
            </a:r>
            <a:r>
              <a:rPr sz="2400" dirty="0" err="1"/>
              <a:t>tantalio</a:t>
            </a:r>
            <a:r>
              <a:rPr sz="2400" dirty="0"/>
              <a:t>, </a:t>
            </a:r>
            <a:r>
              <a:rPr sz="2400" dirty="0" err="1"/>
              <a:t>molibdeno</a:t>
            </a:r>
            <a:r>
              <a:rPr sz="2400" dirty="0"/>
              <a:t>, </a:t>
            </a:r>
            <a:r>
              <a:rPr sz="2400" dirty="0" err="1"/>
              <a:t>litio</a:t>
            </a:r>
            <a:r>
              <a:rPr sz="2400" dirty="0"/>
              <a:t> y </a:t>
            </a:r>
            <a:r>
              <a:rPr sz="2400" dirty="0" err="1"/>
              <a:t>potasio</a:t>
            </a:r>
            <a:r>
              <a:rPr sz="2400" dirty="0"/>
              <a:t>;</a:t>
            </a:r>
            <a:br>
              <a:rPr sz="2400" dirty="0"/>
            </a:br>
            <a:r>
              <a:rPr sz="2400" b="1" dirty="0">
                <a:solidFill>
                  <a:srgbClr val="FFFF00"/>
                </a:solidFill>
              </a:rPr>
              <a:t>b) </a:t>
            </a:r>
            <a:r>
              <a:rPr sz="2400" dirty="0"/>
              <a:t>Los combustibles: </a:t>
            </a:r>
            <a:r>
              <a:rPr sz="2400" dirty="0" err="1"/>
              <a:t>hulla</a:t>
            </a:r>
            <a:r>
              <a:rPr sz="2400" dirty="0"/>
              <a:t>, </a:t>
            </a:r>
            <a:r>
              <a:rPr sz="2400" dirty="0" err="1"/>
              <a:t>lignito</a:t>
            </a:r>
            <a:r>
              <a:rPr sz="2400" dirty="0"/>
              <a:t>, </a:t>
            </a:r>
            <a:r>
              <a:rPr sz="2400" dirty="0" err="1"/>
              <a:t>antracita</a:t>
            </a:r>
            <a:r>
              <a:rPr sz="2400" dirty="0"/>
              <a:t> e </a:t>
            </a:r>
            <a:r>
              <a:rPr sz="2400" dirty="0" err="1"/>
              <a:t>hidrocarburos</a:t>
            </a:r>
            <a:r>
              <a:rPr sz="2400" dirty="0"/>
              <a:t> </a:t>
            </a:r>
            <a:r>
              <a:rPr sz="2400" dirty="0" err="1"/>
              <a:t>sólidos</a:t>
            </a:r>
            <a:r>
              <a:rPr sz="2400" dirty="0"/>
              <a:t>;</a:t>
            </a:r>
            <a:br>
              <a:rPr sz="2400" dirty="0"/>
            </a:br>
            <a:r>
              <a:rPr sz="2400" b="1" dirty="0">
                <a:solidFill>
                  <a:srgbClr val="FFFF00"/>
                </a:solidFill>
              </a:rPr>
              <a:t>c)</a:t>
            </a:r>
            <a:r>
              <a:rPr sz="2400" dirty="0"/>
              <a:t> El </a:t>
            </a:r>
            <a:r>
              <a:rPr sz="2400" dirty="0" err="1"/>
              <a:t>arsénico</a:t>
            </a:r>
            <a:r>
              <a:rPr sz="2400" dirty="0"/>
              <a:t>, </a:t>
            </a:r>
            <a:r>
              <a:rPr sz="2400" b="1" dirty="0" err="1">
                <a:solidFill>
                  <a:srgbClr val="FFFF00"/>
                </a:solidFill>
              </a:rPr>
              <a:t>cuarzo</a:t>
            </a:r>
            <a:r>
              <a:rPr sz="2400" dirty="0"/>
              <a:t>, </a:t>
            </a:r>
            <a:r>
              <a:rPr sz="2400" dirty="0" err="1"/>
              <a:t>feldespato</a:t>
            </a:r>
            <a:r>
              <a:rPr sz="2400" dirty="0"/>
              <a:t>, mica, </a:t>
            </a:r>
            <a:r>
              <a:rPr sz="2400" dirty="0" err="1"/>
              <a:t>fluorita</a:t>
            </a:r>
            <a:r>
              <a:rPr sz="2400" dirty="0"/>
              <a:t>, </a:t>
            </a:r>
            <a:r>
              <a:rPr sz="2400" dirty="0" err="1"/>
              <a:t>fosfatos</a:t>
            </a:r>
            <a:r>
              <a:rPr sz="2400" dirty="0"/>
              <a:t> </a:t>
            </a:r>
            <a:r>
              <a:rPr sz="2400" dirty="0" err="1"/>
              <a:t>calizos</a:t>
            </a:r>
            <a:r>
              <a:rPr sz="2400" dirty="0"/>
              <a:t>, </a:t>
            </a:r>
            <a:r>
              <a:rPr sz="2400" dirty="0" err="1"/>
              <a:t>azufre</a:t>
            </a:r>
            <a:r>
              <a:rPr sz="2400" dirty="0"/>
              <a:t>, </a:t>
            </a:r>
            <a:r>
              <a:rPr sz="2400" dirty="0" err="1" smtClean="0"/>
              <a:t>boratos</a:t>
            </a:r>
            <a:r>
              <a:rPr sz="2400" dirty="0" smtClean="0"/>
              <a:t>.</a:t>
            </a:r>
            <a:r>
              <a:rPr sz="2400" dirty="0"/>
              <a:t/>
            </a:r>
            <a:br>
              <a:rPr sz="2400" dirty="0"/>
            </a:br>
            <a:r>
              <a:rPr sz="2400" b="1" dirty="0">
                <a:solidFill>
                  <a:srgbClr val="FFFF00"/>
                </a:solidFill>
              </a:rPr>
              <a:t>d)</a:t>
            </a:r>
            <a:r>
              <a:rPr sz="2400" dirty="0"/>
              <a:t> Las </a:t>
            </a:r>
            <a:r>
              <a:rPr sz="2400" dirty="0" err="1"/>
              <a:t>piedras</a:t>
            </a:r>
            <a:r>
              <a:rPr sz="2400" dirty="0"/>
              <a:t> </a:t>
            </a:r>
            <a:r>
              <a:rPr sz="2400" dirty="0" err="1"/>
              <a:t>preciosas</a:t>
            </a:r>
            <a:r>
              <a:rPr sz="2400" dirty="0"/>
              <a:t>.</a:t>
            </a:r>
          </a:p>
        </p:txBody>
      </p:sp>
      <p:sp>
        <p:nvSpPr>
          <p:cNvPr id="8" name="Subtítulo 7"/>
          <p:cNvSpPr>
            <a:spLocks noGrp="1"/>
          </p:cNvSpPr>
          <p:nvPr>
            <p:ph type="subTitle" idx="1"/>
          </p:nvPr>
        </p:nvSpPr>
        <p:spPr>
          <a:xfrm>
            <a:off x="266007" y="600567"/>
            <a:ext cx="10208030" cy="870786"/>
          </a:xfrm>
        </p:spPr>
        <p:txBody>
          <a:bodyPr>
            <a:noAutofit/>
          </a:bodyPr>
          <a:lstStyle/>
          <a:p>
            <a:r>
              <a:rPr sz="3200" b="1" dirty="0"/>
              <a:t>CODIGO DE MINERIA DE LA REPUBLICA ARGENTINA</a:t>
            </a:r>
          </a:p>
        </p:txBody>
      </p:sp>
    </p:spTree>
    <p:extLst>
      <p:ext uri="{BB962C8B-B14F-4D97-AF65-F5344CB8AC3E}">
        <p14:creationId xmlns:p14="http://schemas.microsoft.com/office/powerpoint/2010/main" val="5435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23609" y="122044"/>
            <a:ext cx="9468289" cy="6494964"/>
          </a:xfrm>
          <a:prstGeom prst="rect">
            <a:avLst/>
          </a:prstGeom>
        </p:spPr>
      </p:pic>
    </p:spTree>
    <p:extLst>
      <p:ext uri="{BB962C8B-B14F-4D97-AF65-F5344CB8AC3E}">
        <p14:creationId xmlns:p14="http://schemas.microsoft.com/office/powerpoint/2010/main" val="30538328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9029" y="473826"/>
            <a:ext cx="8825657" cy="1078216"/>
          </a:xfrm>
        </p:spPr>
        <p:txBody>
          <a:bodyPr/>
          <a:lstStyle/>
          <a:p>
            <a:r>
              <a:rPr b="1" dirty="0">
                <a:solidFill>
                  <a:srgbClr val="FFFF00"/>
                </a:solidFill>
              </a:rPr>
              <a:t>¿</a:t>
            </a:r>
            <a:r>
              <a:rPr b="1" dirty="0" err="1">
                <a:solidFill>
                  <a:srgbClr val="FFFF00"/>
                </a:solidFill>
              </a:rPr>
              <a:t>Alguna</a:t>
            </a:r>
            <a:r>
              <a:rPr b="1" dirty="0">
                <a:solidFill>
                  <a:srgbClr val="FFFF00"/>
                </a:solidFill>
              </a:rPr>
              <a:t> </a:t>
            </a:r>
            <a:r>
              <a:rPr b="1" dirty="0" err="1">
                <a:solidFill>
                  <a:srgbClr val="FFFF00"/>
                </a:solidFill>
              </a:rPr>
              <a:t>pregunta</a:t>
            </a:r>
            <a:r>
              <a:rPr b="1" dirty="0">
                <a:solidFill>
                  <a:srgbClr val="FFFF00"/>
                </a:solidFill>
              </a:rPr>
              <a:t>?</a:t>
            </a:r>
          </a:p>
        </p:txBody>
      </p:sp>
      <p:sp>
        <p:nvSpPr>
          <p:cNvPr id="3" name="Marcador de texto 2"/>
          <p:cNvSpPr>
            <a:spLocks noGrp="1"/>
          </p:cNvSpPr>
          <p:nvPr>
            <p:ph type="body" idx="1"/>
          </p:nvPr>
        </p:nvSpPr>
        <p:spPr>
          <a:xfrm rot="20151010">
            <a:off x="2584090" y="2636026"/>
            <a:ext cx="6371182" cy="860400"/>
          </a:xfrm>
        </p:spPr>
        <p:txBody>
          <a:bodyPr>
            <a:noAutofit/>
          </a:bodyPr>
          <a:lstStyle/>
          <a:p>
            <a:r>
              <a:rPr sz="4400" b="1" dirty="0"/>
              <a:t>¡</a:t>
            </a:r>
            <a:r>
              <a:rPr sz="4000" b="1" dirty="0" err="1"/>
              <a:t>Muchas</a:t>
            </a:r>
            <a:r>
              <a:rPr sz="4000" b="1" dirty="0"/>
              <a:t> gracias!</a:t>
            </a:r>
          </a:p>
        </p:txBody>
      </p:sp>
    </p:spTree>
    <p:extLst>
      <p:ext uri="{BB962C8B-B14F-4D97-AF65-F5344CB8AC3E}">
        <p14:creationId xmlns:p14="http://schemas.microsoft.com/office/powerpoint/2010/main" val="47843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46111" y="452717"/>
            <a:ext cx="10010805" cy="5640511"/>
          </a:xfrm>
        </p:spPr>
        <p:txBody>
          <a:bodyPr/>
          <a:lstStyle/>
          <a:p>
            <a:r>
              <a:rPr sz="3200" b="1" dirty="0" err="1">
                <a:solidFill>
                  <a:srgbClr val="FFFF00"/>
                </a:solidFill>
              </a:rPr>
              <a:t>Corresponden</a:t>
            </a:r>
            <a:r>
              <a:rPr sz="3200" b="1" dirty="0">
                <a:solidFill>
                  <a:srgbClr val="FFFF00"/>
                </a:solidFill>
              </a:rPr>
              <a:t> a la </a:t>
            </a:r>
            <a:r>
              <a:rPr sz="3200" b="1" dirty="0" err="1">
                <a:solidFill>
                  <a:srgbClr val="FFFF00"/>
                </a:solidFill>
              </a:rPr>
              <a:t>segunda</a:t>
            </a:r>
            <a:r>
              <a:rPr sz="3200" b="1" dirty="0">
                <a:solidFill>
                  <a:srgbClr val="FFFF00"/>
                </a:solidFill>
              </a:rPr>
              <a:t> </a:t>
            </a:r>
            <a:r>
              <a:rPr sz="3200" b="1" dirty="0" err="1">
                <a:solidFill>
                  <a:srgbClr val="FFFF00"/>
                </a:solidFill>
              </a:rPr>
              <a:t>categoría</a:t>
            </a:r>
            <a:r>
              <a:rPr sz="3200" b="1" dirty="0">
                <a:solidFill>
                  <a:srgbClr val="FFFF00"/>
                </a:solidFill>
              </a:rPr>
              <a:t>:</a:t>
            </a:r>
            <a:br>
              <a:rPr sz="3200" b="1" dirty="0">
                <a:solidFill>
                  <a:srgbClr val="FFFF00"/>
                </a:solidFill>
              </a:rPr>
            </a:br>
            <a:r>
              <a:rPr sz="2400" dirty="0"/>
              <a:t/>
            </a:r>
            <a:br>
              <a:rPr sz="2400" dirty="0"/>
            </a:br>
            <a:r>
              <a:rPr sz="2400" b="1" dirty="0">
                <a:solidFill>
                  <a:srgbClr val="FFFF00"/>
                </a:solidFill>
              </a:rPr>
              <a:t>a)</a:t>
            </a:r>
            <a:r>
              <a:rPr sz="2400" dirty="0">
                <a:solidFill>
                  <a:schemeClr val="accent4">
                    <a:lumMod val="40000"/>
                    <a:lumOff val="60000"/>
                  </a:schemeClr>
                </a:solidFill>
              </a:rPr>
              <a:t> Las arenas </a:t>
            </a:r>
            <a:r>
              <a:rPr sz="2400" dirty="0" err="1">
                <a:solidFill>
                  <a:schemeClr val="accent4">
                    <a:lumMod val="40000"/>
                    <a:lumOff val="60000"/>
                  </a:schemeClr>
                </a:solidFill>
              </a:rPr>
              <a:t>metalíferas</a:t>
            </a:r>
            <a:r>
              <a:rPr sz="2400" dirty="0">
                <a:solidFill>
                  <a:schemeClr val="accent4">
                    <a:lumMod val="40000"/>
                    <a:lumOff val="60000"/>
                  </a:schemeClr>
                </a:solidFill>
              </a:rPr>
              <a:t> y </a:t>
            </a:r>
            <a:r>
              <a:rPr sz="2400" b="1" dirty="0" err="1">
                <a:solidFill>
                  <a:srgbClr val="FFFF00"/>
                </a:solidFill>
              </a:rPr>
              <a:t>piedras</a:t>
            </a:r>
            <a:r>
              <a:rPr sz="2400" b="1" dirty="0">
                <a:solidFill>
                  <a:srgbClr val="FFFF00"/>
                </a:solidFill>
              </a:rPr>
              <a:t> </a:t>
            </a:r>
            <a:r>
              <a:rPr sz="2400" b="1" dirty="0" err="1">
                <a:solidFill>
                  <a:srgbClr val="FFFF00"/>
                </a:solidFill>
              </a:rPr>
              <a:t>preciosas</a:t>
            </a:r>
            <a:r>
              <a:rPr sz="2400" b="1" dirty="0">
                <a:solidFill>
                  <a:srgbClr val="FFFF00"/>
                </a:solidFill>
              </a:rPr>
              <a:t> </a:t>
            </a:r>
            <a:r>
              <a:rPr sz="2400" dirty="0">
                <a:solidFill>
                  <a:schemeClr val="accent4">
                    <a:lumMod val="40000"/>
                    <a:lumOff val="60000"/>
                  </a:schemeClr>
                </a:solidFill>
              </a:rPr>
              <a:t>que se </a:t>
            </a:r>
            <a:r>
              <a:rPr sz="2400" dirty="0" err="1">
                <a:solidFill>
                  <a:schemeClr val="accent4">
                    <a:lumMod val="40000"/>
                    <a:lumOff val="60000"/>
                  </a:schemeClr>
                </a:solidFill>
              </a:rPr>
              <a:t>encuentran</a:t>
            </a:r>
            <a:r>
              <a:rPr sz="2400" dirty="0">
                <a:solidFill>
                  <a:schemeClr val="accent4">
                    <a:lumMod val="40000"/>
                    <a:lumOff val="60000"/>
                  </a:schemeClr>
                </a:solidFill>
              </a:rPr>
              <a:t> </a:t>
            </a:r>
            <a:r>
              <a:rPr sz="2400" dirty="0" err="1">
                <a:solidFill>
                  <a:schemeClr val="accent4">
                    <a:lumMod val="40000"/>
                    <a:lumOff val="60000"/>
                  </a:schemeClr>
                </a:solidFill>
              </a:rPr>
              <a:t>en</a:t>
            </a:r>
            <a:r>
              <a:rPr sz="2400" dirty="0">
                <a:solidFill>
                  <a:schemeClr val="accent4">
                    <a:lumMod val="40000"/>
                    <a:lumOff val="60000"/>
                  </a:schemeClr>
                </a:solidFill>
              </a:rPr>
              <a:t> el </a:t>
            </a:r>
            <a:r>
              <a:rPr sz="2400" dirty="0" err="1">
                <a:solidFill>
                  <a:schemeClr val="accent4">
                    <a:lumMod val="40000"/>
                    <a:lumOff val="60000"/>
                  </a:schemeClr>
                </a:solidFill>
              </a:rPr>
              <a:t>lecho</a:t>
            </a:r>
            <a:r>
              <a:rPr sz="2400" dirty="0">
                <a:solidFill>
                  <a:schemeClr val="accent4">
                    <a:lumMod val="40000"/>
                    <a:lumOff val="60000"/>
                  </a:schemeClr>
                </a:solidFill>
              </a:rPr>
              <a:t> de </a:t>
            </a:r>
            <a:r>
              <a:rPr sz="2400" dirty="0" err="1">
                <a:solidFill>
                  <a:schemeClr val="accent4">
                    <a:lumMod val="40000"/>
                    <a:lumOff val="60000"/>
                  </a:schemeClr>
                </a:solidFill>
              </a:rPr>
              <a:t>los</a:t>
            </a:r>
            <a:r>
              <a:rPr sz="2400" dirty="0">
                <a:solidFill>
                  <a:schemeClr val="accent4">
                    <a:lumMod val="40000"/>
                    <a:lumOff val="60000"/>
                  </a:schemeClr>
                </a:solidFill>
              </a:rPr>
              <a:t> </a:t>
            </a:r>
            <a:r>
              <a:rPr sz="2400" dirty="0" err="1">
                <a:solidFill>
                  <a:schemeClr val="accent4">
                    <a:lumMod val="40000"/>
                    <a:lumOff val="60000"/>
                  </a:schemeClr>
                </a:solidFill>
              </a:rPr>
              <a:t>ríos</a:t>
            </a:r>
            <a:r>
              <a:rPr sz="2400" dirty="0">
                <a:solidFill>
                  <a:schemeClr val="accent4">
                    <a:lumMod val="40000"/>
                    <a:lumOff val="60000"/>
                  </a:schemeClr>
                </a:solidFill>
              </a:rPr>
              <a:t>, </a:t>
            </a:r>
            <a:r>
              <a:rPr sz="2400" dirty="0" err="1">
                <a:solidFill>
                  <a:schemeClr val="accent4">
                    <a:lumMod val="40000"/>
                    <a:lumOff val="60000"/>
                  </a:schemeClr>
                </a:solidFill>
              </a:rPr>
              <a:t>aguas</a:t>
            </a:r>
            <a:r>
              <a:rPr sz="2400" dirty="0">
                <a:solidFill>
                  <a:schemeClr val="accent4">
                    <a:lumMod val="40000"/>
                    <a:lumOff val="60000"/>
                  </a:schemeClr>
                </a:solidFill>
              </a:rPr>
              <a:t> </a:t>
            </a:r>
            <a:r>
              <a:rPr sz="2400" dirty="0" err="1">
                <a:solidFill>
                  <a:schemeClr val="accent4">
                    <a:lumMod val="40000"/>
                    <a:lumOff val="60000"/>
                  </a:schemeClr>
                </a:solidFill>
              </a:rPr>
              <a:t>corrientes</a:t>
            </a:r>
            <a:r>
              <a:rPr sz="2400" dirty="0">
                <a:solidFill>
                  <a:schemeClr val="accent4">
                    <a:lumMod val="40000"/>
                    <a:lumOff val="60000"/>
                  </a:schemeClr>
                </a:solidFill>
              </a:rPr>
              <a:t> y </a:t>
            </a:r>
            <a:r>
              <a:rPr sz="2400" dirty="0" err="1">
                <a:solidFill>
                  <a:schemeClr val="accent4">
                    <a:lumMod val="40000"/>
                    <a:lumOff val="60000"/>
                  </a:schemeClr>
                </a:solidFill>
              </a:rPr>
              <a:t>los</a:t>
            </a:r>
            <a:r>
              <a:rPr sz="2400" dirty="0">
                <a:solidFill>
                  <a:schemeClr val="accent4">
                    <a:lumMod val="40000"/>
                    <a:lumOff val="60000"/>
                  </a:schemeClr>
                </a:solidFill>
              </a:rPr>
              <a:t> </a:t>
            </a:r>
            <a:r>
              <a:rPr sz="2400" dirty="0" err="1">
                <a:solidFill>
                  <a:schemeClr val="accent4">
                    <a:lumMod val="40000"/>
                    <a:lumOff val="60000"/>
                  </a:schemeClr>
                </a:solidFill>
              </a:rPr>
              <a:t>placeres</a:t>
            </a:r>
            <a:r>
              <a:rPr sz="2400" dirty="0">
                <a:solidFill>
                  <a:schemeClr val="accent4">
                    <a:lumMod val="40000"/>
                    <a:lumOff val="60000"/>
                  </a:schemeClr>
                </a:solidFill>
              </a:rPr>
              <a:t>.</a:t>
            </a:r>
            <a:br>
              <a:rPr sz="2400" dirty="0">
                <a:solidFill>
                  <a:schemeClr val="accent4">
                    <a:lumMod val="40000"/>
                    <a:lumOff val="60000"/>
                  </a:schemeClr>
                </a:solidFill>
              </a:rPr>
            </a:br>
            <a:r>
              <a:rPr sz="2400" b="1" dirty="0">
                <a:solidFill>
                  <a:srgbClr val="FFFF00"/>
                </a:solidFill>
              </a:rPr>
              <a:t>b)</a:t>
            </a:r>
            <a:r>
              <a:rPr sz="2400" dirty="0">
                <a:solidFill>
                  <a:schemeClr val="accent4">
                    <a:lumMod val="40000"/>
                    <a:lumOff val="60000"/>
                  </a:schemeClr>
                </a:solidFill>
              </a:rPr>
              <a:t> Los </a:t>
            </a:r>
            <a:r>
              <a:rPr sz="2400" dirty="0" err="1">
                <a:solidFill>
                  <a:schemeClr val="accent4">
                    <a:lumMod val="40000"/>
                    <a:lumOff val="60000"/>
                  </a:schemeClr>
                </a:solidFill>
              </a:rPr>
              <a:t>desmontes</a:t>
            </a:r>
            <a:r>
              <a:rPr sz="2400" dirty="0">
                <a:solidFill>
                  <a:schemeClr val="accent4">
                    <a:lumMod val="40000"/>
                    <a:lumOff val="60000"/>
                  </a:schemeClr>
                </a:solidFill>
              </a:rPr>
              <a:t>, </a:t>
            </a:r>
            <a:r>
              <a:rPr sz="2400" dirty="0" err="1">
                <a:solidFill>
                  <a:schemeClr val="accent4">
                    <a:lumMod val="40000"/>
                    <a:lumOff val="60000"/>
                  </a:schemeClr>
                </a:solidFill>
              </a:rPr>
              <a:t>relaves</a:t>
            </a:r>
            <a:r>
              <a:rPr sz="2400" dirty="0">
                <a:solidFill>
                  <a:schemeClr val="accent4">
                    <a:lumMod val="40000"/>
                    <a:lumOff val="60000"/>
                  </a:schemeClr>
                </a:solidFill>
              </a:rPr>
              <a:t> y </a:t>
            </a:r>
            <a:r>
              <a:rPr sz="2400" dirty="0" err="1">
                <a:solidFill>
                  <a:schemeClr val="accent4">
                    <a:lumMod val="40000"/>
                    <a:lumOff val="60000"/>
                  </a:schemeClr>
                </a:solidFill>
              </a:rPr>
              <a:t>escoriales</a:t>
            </a:r>
            <a:r>
              <a:rPr sz="2400" dirty="0">
                <a:solidFill>
                  <a:schemeClr val="accent4">
                    <a:lumMod val="40000"/>
                    <a:lumOff val="60000"/>
                  </a:schemeClr>
                </a:solidFill>
              </a:rPr>
              <a:t> de </a:t>
            </a:r>
            <a:r>
              <a:rPr sz="2400" dirty="0" err="1">
                <a:solidFill>
                  <a:schemeClr val="accent4">
                    <a:lumMod val="40000"/>
                    <a:lumOff val="60000"/>
                  </a:schemeClr>
                </a:solidFill>
              </a:rPr>
              <a:t>explotaciones</a:t>
            </a:r>
            <a:r>
              <a:rPr sz="2400" dirty="0">
                <a:solidFill>
                  <a:schemeClr val="accent4">
                    <a:lumMod val="40000"/>
                    <a:lumOff val="60000"/>
                  </a:schemeClr>
                </a:solidFill>
              </a:rPr>
              <a:t> </a:t>
            </a:r>
            <a:r>
              <a:rPr sz="2400" dirty="0" err="1">
                <a:solidFill>
                  <a:schemeClr val="accent4">
                    <a:lumMod val="40000"/>
                    <a:lumOff val="60000"/>
                  </a:schemeClr>
                </a:solidFill>
              </a:rPr>
              <a:t>anteriores</a:t>
            </a:r>
            <a:r>
              <a:rPr sz="2400" dirty="0">
                <a:solidFill>
                  <a:schemeClr val="accent4">
                    <a:lumMod val="40000"/>
                    <a:lumOff val="60000"/>
                  </a:schemeClr>
                </a:solidFill>
              </a:rPr>
              <a:t>, </a:t>
            </a:r>
            <a:r>
              <a:rPr sz="2400" dirty="0" err="1">
                <a:solidFill>
                  <a:schemeClr val="accent4">
                    <a:lumMod val="40000"/>
                    <a:lumOff val="60000"/>
                  </a:schemeClr>
                </a:solidFill>
              </a:rPr>
              <a:t>mientras</a:t>
            </a:r>
            <a:r>
              <a:rPr sz="2400" dirty="0">
                <a:solidFill>
                  <a:schemeClr val="accent4">
                    <a:lumMod val="40000"/>
                    <a:lumOff val="60000"/>
                  </a:schemeClr>
                </a:solidFill>
              </a:rPr>
              <a:t> las minas </a:t>
            </a:r>
            <a:r>
              <a:rPr sz="2400" dirty="0" err="1">
                <a:solidFill>
                  <a:schemeClr val="accent4">
                    <a:lumMod val="40000"/>
                    <a:lumOff val="60000"/>
                  </a:schemeClr>
                </a:solidFill>
              </a:rPr>
              <a:t>permanecen</a:t>
            </a:r>
            <a:r>
              <a:rPr sz="2400" dirty="0">
                <a:solidFill>
                  <a:schemeClr val="accent4">
                    <a:lumMod val="40000"/>
                    <a:lumOff val="60000"/>
                  </a:schemeClr>
                </a:solidFill>
              </a:rPr>
              <a:t> sin </a:t>
            </a:r>
            <a:r>
              <a:rPr sz="2400" dirty="0" err="1">
                <a:solidFill>
                  <a:schemeClr val="accent4">
                    <a:lumMod val="40000"/>
                    <a:lumOff val="60000"/>
                  </a:schemeClr>
                </a:solidFill>
              </a:rPr>
              <a:t>amparo</a:t>
            </a:r>
            <a:r>
              <a:rPr sz="2400" dirty="0">
                <a:solidFill>
                  <a:schemeClr val="accent4">
                    <a:lumMod val="40000"/>
                    <a:lumOff val="60000"/>
                  </a:schemeClr>
                </a:solidFill>
              </a:rPr>
              <a:t> y </a:t>
            </a:r>
            <a:r>
              <a:rPr sz="2400" dirty="0" err="1">
                <a:solidFill>
                  <a:schemeClr val="accent4">
                    <a:lumMod val="40000"/>
                    <a:lumOff val="60000"/>
                  </a:schemeClr>
                </a:solidFill>
              </a:rPr>
              <a:t>los</a:t>
            </a:r>
            <a:r>
              <a:rPr sz="2400" dirty="0">
                <a:solidFill>
                  <a:schemeClr val="accent4">
                    <a:lumMod val="40000"/>
                    <a:lumOff val="60000"/>
                  </a:schemeClr>
                </a:solidFill>
              </a:rPr>
              <a:t> </a:t>
            </a:r>
            <a:r>
              <a:rPr sz="2400" dirty="0" err="1">
                <a:solidFill>
                  <a:schemeClr val="accent4">
                    <a:lumMod val="40000"/>
                    <a:lumOff val="60000"/>
                  </a:schemeClr>
                </a:solidFill>
              </a:rPr>
              <a:t>relaves</a:t>
            </a:r>
            <a:r>
              <a:rPr sz="2400" dirty="0">
                <a:solidFill>
                  <a:schemeClr val="accent4">
                    <a:lumMod val="40000"/>
                    <a:lumOff val="60000"/>
                  </a:schemeClr>
                </a:solidFill>
              </a:rPr>
              <a:t> y </a:t>
            </a:r>
            <a:r>
              <a:rPr sz="2400" dirty="0" err="1">
                <a:solidFill>
                  <a:schemeClr val="accent4">
                    <a:lumMod val="40000"/>
                    <a:lumOff val="60000"/>
                  </a:schemeClr>
                </a:solidFill>
              </a:rPr>
              <a:t>escoriales</a:t>
            </a:r>
            <a:r>
              <a:rPr sz="2400" dirty="0">
                <a:solidFill>
                  <a:schemeClr val="accent4">
                    <a:lumMod val="40000"/>
                    <a:lumOff val="60000"/>
                  </a:schemeClr>
                </a:solidFill>
              </a:rPr>
              <a:t> de </a:t>
            </a:r>
            <a:r>
              <a:rPr sz="2400" dirty="0" err="1">
                <a:solidFill>
                  <a:schemeClr val="accent4">
                    <a:lumMod val="40000"/>
                    <a:lumOff val="60000"/>
                  </a:schemeClr>
                </a:solidFill>
              </a:rPr>
              <a:t>los</a:t>
            </a:r>
            <a:r>
              <a:rPr sz="2400" dirty="0">
                <a:solidFill>
                  <a:schemeClr val="accent4">
                    <a:lumMod val="40000"/>
                    <a:lumOff val="60000"/>
                  </a:schemeClr>
                </a:solidFill>
              </a:rPr>
              <a:t> </a:t>
            </a:r>
            <a:r>
              <a:rPr sz="2400" dirty="0" err="1">
                <a:solidFill>
                  <a:schemeClr val="accent4">
                    <a:lumMod val="40000"/>
                    <a:lumOff val="60000"/>
                  </a:schemeClr>
                </a:solidFill>
              </a:rPr>
              <a:t>establecimientos</a:t>
            </a:r>
            <a:r>
              <a:rPr sz="2400" dirty="0">
                <a:solidFill>
                  <a:schemeClr val="accent4">
                    <a:lumMod val="40000"/>
                    <a:lumOff val="60000"/>
                  </a:schemeClr>
                </a:solidFill>
              </a:rPr>
              <a:t> de </a:t>
            </a:r>
            <a:r>
              <a:rPr sz="2400" dirty="0" err="1">
                <a:solidFill>
                  <a:schemeClr val="accent4">
                    <a:lumMod val="40000"/>
                    <a:lumOff val="60000"/>
                  </a:schemeClr>
                </a:solidFill>
              </a:rPr>
              <a:t>beneficio</a:t>
            </a:r>
            <a:r>
              <a:rPr sz="2400" dirty="0">
                <a:solidFill>
                  <a:schemeClr val="accent4">
                    <a:lumMod val="40000"/>
                    <a:lumOff val="60000"/>
                  </a:schemeClr>
                </a:solidFill>
              </a:rPr>
              <a:t> </a:t>
            </a:r>
            <a:r>
              <a:rPr sz="2400" dirty="0" err="1">
                <a:solidFill>
                  <a:schemeClr val="accent4">
                    <a:lumMod val="40000"/>
                    <a:lumOff val="60000"/>
                  </a:schemeClr>
                </a:solidFill>
              </a:rPr>
              <a:t>abandonados</a:t>
            </a:r>
            <a:r>
              <a:rPr sz="2400" dirty="0">
                <a:solidFill>
                  <a:schemeClr val="accent4">
                    <a:lumMod val="40000"/>
                    <a:lumOff val="60000"/>
                  </a:schemeClr>
                </a:solidFill>
              </a:rPr>
              <a:t> o </a:t>
            </a:r>
            <a:r>
              <a:rPr sz="2400" dirty="0" err="1">
                <a:solidFill>
                  <a:schemeClr val="accent4">
                    <a:lumMod val="40000"/>
                    <a:lumOff val="60000"/>
                  </a:schemeClr>
                </a:solidFill>
              </a:rPr>
              <a:t>abiertos</a:t>
            </a:r>
            <a:r>
              <a:rPr sz="2400" dirty="0">
                <a:solidFill>
                  <a:schemeClr val="accent4">
                    <a:lumMod val="40000"/>
                    <a:lumOff val="60000"/>
                  </a:schemeClr>
                </a:solidFill>
              </a:rPr>
              <a:t>, </a:t>
            </a:r>
            <a:r>
              <a:rPr sz="2400" dirty="0" err="1">
                <a:solidFill>
                  <a:schemeClr val="accent4">
                    <a:lumMod val="40000"/>
                    <a:lumOff val="60000"/>
                  </a:schemeClr>
                </a:solidFill>
              </a:rPr>
              <a:t>en</a:t>
            </a:r>
            <a:r>
              <a:rPr sz="2400" dirty="0">
                <a:solidFill>
                  <a:schemeClr val="accent4">
                    <a:lumMod val="40000"/>
                    <a:lumOff val="60000"/>
                  </a:schemeClr>
                </a:solidFill>
              </a:rPr>
              <a:t> </a:t>
            </a:r>
            <a:r>
              <a:rPr sz="2400" dirty="0" err="1">
                <a:solidFill>
                  <a:schemeClr val="accent4">
                    <a:lumMod val="40000"/>
                    <a:lumOff val="60000"/>
                  </a:schemeClr>
                </a:solidFill>
              </a:rPr>
              <a:t>tanto</a:t>
            </a:r>
            <a:r>
              <a:rPr sz="2400" dirty="0">
                <a:solidFill>
                  <a:schemeClr val="accent4">
                    <a:lumMod val="40000"/>
                    <a:lumOff val="60000"/>
                  </a:schemeClr>
                </a:solidFill>
              </a:rPr>
              <a:t> no </a:t>
            </a:r>
            <a:r>
              <a:rPr sz="2400" dirty="0" err="1">
                <a:solidFill>
                  <a:schemeClr val="accent4">
                    <a:lumMod val="40000"/>
                    <a:lumOff val="60000"/>
                  </a:schemeClr>
                </a:solidFill>
              </a:rPr>
              <a:t>los</a:t>
            </a:r>
            <a:r>
              <a:rPr sz="2400" dirty="0">
                <a:solidFill>
                  <a:schemeClr val="accent4">
                    <a:lumMod val="40000"/>
                    <a:lumOff val="60000"/>
                  </a:schemeClr>
                </a:solidFill>
              </a:rPr>
              <a:t> </a:t>
            </a:r>
            <a:r>
              <a:rPr sz="2400" dirty="0" err="1">
                <a:solidFill>
                  <a:schemeClr val="accent4">
                    <a:lumMod val="40000"/>
                    <a:lumOff val="60000"/>
                  </a:schemeClr>
                </a:solidFill>
              </a:rPr>
              <a:t>recobre</a:t>
            </a:r>
            <a:r>
              <a:rPr sz="2400" dirty="0">
                <a:solidFill>
                  <a:schemeClr val="accent4">
                    <a:lumMod val="40000"/>
                    <a:lumOff val="60000"/>
                  </a:schemeClr>
                </a:solidFill>
              </a:rPr>
              <a:t> </a:t>
            </a:r>
            <a:r>
              <a:rPr sz="2400" dirty="0" err="1">
                <a:solidFill>
                  <a:schemeClr val="accent4">
                    <a:lumMod val="40000"/>
                    <a:lumOff val="60000"/>
                  </a:schemeClr>
                </a:solidFill>
              </a:rPr>
              <a:t>su</a:t>
            </a:r>
            <a:r>
              <a:rPr sz="2400" dirty="0">
                <a:solidFill>
                  <a:schemeClr val="accent4">
                    <a:lumMod val="40000"/>
                    <a:lumOff val="60000"/>
                  </a:schemeClr>
                </a:solidFill>
              </a:rPr>
              <a:t> </a:t>
            </a:r>
            <a:r>
              <a:rPr sz="2400" dirty="0" err="1">
                <a:solidFill>
                  <a:schemeClr val="accent4">
                    <a:lumMod val="40000"/>
                    <a:lumOff val="60000"/>
                  </a:schemeClr>
                </a:solidFill>
              </a:rPr>
              <a:t>dueño</a:t>
            </a:r>
            <a:r>
              <a:rPr sz="2400" dirty="0">
                <a:solidFill>
                  <a:schemeClr val="accent4">
                    <a:lumMod val="40000"/>
                    <a:lumOff val="60000"/>
                  </a:schemeClr>
                </a:solidFill>
              </a:rPr>
              <a:t>.</a:t>
            </a:r>
            <a:br>
              <a:rPr sz="2400" dirty="0">
                <a:solidFill>
                  <a:schemeClr val="accent4">
                    <a:lumMod val="40000"/>
                    <a:lumOff val="60000"/>
                  </a:schemeClr>
                </a:solidFill>
              </a:rPr>
            </a:br>
            <a:r>
              <a:rPr sz="2400" b="1" dirty="0">
                <a:solidFill>
                  <a:srgbClr val="FFFF00"/>
                </a:solidFill>
              </a:rPr>
              <a:t>c)</a:t>
            </a:r>
            <a:r>
              <a:rPr sz="2400" dirty="0"/>
              <a:t> Los </a:t>
            </a:r>
            <a:r>
              <a:rPr sz="2400" dirty="0" err="1"/>
              <a:t>salitres</a:t>
            </a:r>
            <a:r>
              <a:rPr sz="2400" dirty="0"/>
              <a:t>, </a:t>
            </a:r>
            <a:r>
              <a:rPr sz="2400" dirty="0" err="1"/>
              <a:t>salinas</a:t>
            </a:r>
            <a:r>
              <a:rPr sz="2400" dirty="0"/>
              <a:t> y </a:t>
            </a:r>
            <a:r>
              <a:rPr sz="2400" dirty="0" err="1"/>
              <a:t>turberas</a:t>
            </a:r>
            <a:r>
              <a:rPr sz="2400" dirty="0"/>
              <a:t>.</a:t>
            </a:r>
            <a:br>
              <a:rPr sz="2400" dirty="0"/>
            </a:br>
            <a:r>
              <a:rPr sz="2400" b="1" dirty="0">
                <a:solidFill>
                  <a:srgbClr val="FFFF00"/>
                </a:solidFill>
              </a:rPr>
              <a:t>d)</a:t>
            </a:r>
            <a:r>
              <a:rPr sz="2400" dirty="0"/>
              <a:t> Los </a:t>
            </a:r>
            <a:r>
              <a:rPr sz="2400" dirty="0" err="1"/>
              <a:t>metales</a:t>
            </a:r>
            <a:r>
              <a:rPr sz="2400" dirty="0"/>
              <a:t> no </a:t>
            </a:r>
            <a:r>
              <a:rPr sz="2400" dirty="0" err="1"/>
              <a:t>comprendidos</a:t>
            </a:r>
            <a:r>
              <a:rPr sz="2400" dirty="0"/>
              <a:t> </a:t>
            </a:r>
            <a:r>
              <a:rPr sz="2400" dirty="0" err="1"/>
              <a:t>en</a:t>
            </a:r>
            <a:r>
              <a:rPr sz="2400" dirty="0"/>
              <a:t> la </a:t>
            </a:r>
            <a:r>
              <a:rPr sz="2400" dirty="0" err="1"/>
              <a:t>primera</a:t>
            </a:r>
            <a:r>
              <a:rPr sz="2400" dirty="0"/>
              <a:t> </a:t>
            </a:r>
            <a:r>
              <a:rPr sz="2400" dirty="0" err="1"/>
              <a:t>categoría</a:t>
            </a:r>
            <a:r>
              <a:rPr sz="2400" dirty="0"/>
              <a:t>.</a:t>
            </a:r>
            <a:br>
              <a:rPr sz="2400" dirty="0"/>
            </a:br>
            <a:r>
              <a:rPr sz="2400" b="1" dirty="0">
                <a:solidFill>
                  <a:srgbClr val="FFFF00"/>
                </a:solidFill>
              </a:rPr>
              <a:t>e)</a:t>
            </a:r>
            <a:r>
              <a:rPr sz="2400" dirty="0"/>
              <a:t> Las </a:t>
            </a:r>
            <a:r>
              <a:rPr sz="2400" dirty="0" err="1"/>
              <a:t>tierras</a:t>
            </a:r>
            <a:r>
              <a:rPr sz="2400" dirty="0"/>
              <a:t> </a:t>
            </a:r>
            <a:r>
              <a:rPr sz="2400" dirty="0" err="1"/>
              <a:t>piritosas</a:t>
            </a:r>
            <a:r>
              <a:rPr sz="2400" dirty="0"/>
              <a:t> y </a:t>
            </a:r>
            <a:r>
              <a:rPr sz="2400" dirty="0" err="1"/>
              <a:t>aluminosas</a:t>
            </a:r>
            <a:r>
              <a:rPr sz="2400" dirty="0"/>
              <a:t>, </a:t>
            </a:r>
            <a:r>
              <a:rPr sz="2400" dirty="0" err="1"/>
              <a:t>abrasivos</a:t>
            </a:r>
            <a:r>
              <a:rPr sz="2400" dirty="0"/>
              <a:t>, </a:t>
            </a:r>
            <a:r>
              <a:rPr sz="2400" dirty="0" err="1" smtClean="0"/>
              <a:t>resinas</a:t>
            </a:r>
            <a:r>
              <a:rPr sz="2400" dirty="0"/>
              <a:t>, </a:t>
            </a:r>
            <a:r>
              <a:rPr sz="2400" dirty="0" err="1" smtClean="0"/>
              <a:t>esta</a:t>
            </a:r>
            <a:r>
              <a:rPr lang="es-AR" sz="2400" dirty="0" smtClean="0"/>
              <a:t>la</a:t>
            </a:r>
            <a:r>
              <a:rPr sz="2400" dirty="0" err="1" smtClean="0"/>
              <a:t>titas</a:t>
            </a:r>
            <a:r>
              <a:rPr sz="2400" dirty="0"/>
              <a:t>, </a:t>
            </a:r>
            <a:r>
              <a:rPr sz="2400" b="1" dirty="0" err="1">
                <a:solidFill>
                  <a:srgbClr val="FFFF00"/>
                </a:solidFill>
              </a:rPr>
              <a:t>baritina</a:t>
            </a:r>
            <a:r>
              <a:rPr sz="2400" dirty="0"/>
              <a:t>, </a:t>
            </a:r>
            <a:r>
              <a:rPr sz="2400" dirty="0" err="1"/>
              <a:t>caparrosas</a:t>
            </a:r>
            <a:r>
              <a:rPr sz="2400" dirty="0"/>
              <a:t>, </a:t>
            </a:r>
            <a:r>
              <a:rPr sz="2400" dirty="0" err="1"/>
              <a:t>grafito</a:t>
            </a:r>
            <a:r>
              <a:rPr sz="2400" dirty="0"/>
              <a:t>, </a:t>
            </a:r>
            <a:r>
              <a:rPr sz="2400" b="1" dirty="0" err="1">
                <a:solidFill>
                  <a:srgbClr val="FFFF00"/>
                </a:solidFill>
              </a:rPr>
              <a:t>caolín</a:t>
            </a:r>
            <a:r>
              <a:rPr sz="2400" dirty="0"/>
              <a:t>, sales </a:t>
            </a:r>
            <a:r>
              <a:rPr sz="2400" dirty="0" err="1"/>
              <a:t>alcalinas</a:t>
            </a:r>
            <a:r>
              <a:rPr sz="2400" dirty="0"/>
              <a:t> o </a:t>
            </a:r>
            <a:r>
              <a:rPr sz="2400" dirty="0" err="1"/>
              <a:t>alcalino</a:t>
            </a:r>
            <a:r>
              <a:rPr sz="2400" dirty="0"/>
              <a:t> </a:t>
            </a:r>
            <a:r>
              <a:rPr sz="2400" dirty="0" err="1"/>
              <a:t>terrosas</a:t>
            </a:r>
            <a:r>
              <a:rPr sz="2400" dirty="0"/>
              <a:t>, </a:t>
            </a:r>
            <a:r>
              <a:rPr sz="2400" dirty="0" err="1"/>
              <a:t>amianto</a:t>
            </a:r>
            <a:r>
              <a:rPr sz="2400" dirty="0"/>
              <a:t>, </a:t>
            </a:r>
            <a:r>
              <a:rPr sz="2400" dirty="0" err="1"/>
              <a:t>bentonita</a:t>
            </a:r>
            <a:r>
              <a:rPr sz="2400" dirty="0"/>
              <a:t>, </a:t>
            </a:r>
            <a:r>
              <a:rPr sz="2400" dirty="0" err="1"/>
              <a:t>zeolitas</a:t>
            </a:r>
            <a:r>
              <a:rPr sz="2400" dirty="0"/>
              <a:t>.</a:t>
            </a:r>
          </a:p>
        </p:txBody>
      </p:sp>
    </p:spTree>
    <p:extLst>
      <p:ext uri="{BB962C8B-B14F-4D97-AF65-F5344CB8AC3E}">
        <p14:creationId xmlns:p14="http://schemas.microsoft.com/office/powerpoint/2010/main" val="297132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b="1" dirty="0" err="1">
                <a:solidFill>
                  <a:srgbClr val="FFFF00"/>
                </a:solidFill>
              </a:rPr>
              <a:t>Componen</a:t>
            </a:r>
            <a:r>
              <a:rPr b="1" dirty="0">
                <a:solidFill>
                  <a:srgbClr val="FFFF00"/>
                </a:solidFill>
              </a:rPr>
              <a:t> la </a:t>
            </a:r>
            <a:r>
              <a:rPr b="1" dirty="0" err="1">
                <a:solidFill>
                  <a:srgbClr val="FFFF00"/>
                </a:solidFill>
              </a:rPr>
              <a:t>tercera</a:t>
            </a:r>
            <a:r>
              <a:rPr b="1" dirty="0">
                <a:solidFill>
                  <a:srgbClr val="FFFF00"/>
                </a:solidFill>
              </a:rPr>
              <a:t> </a:t>
            </a:r>
            <a:r>
              <a:rPr b="1" dirty="0" err="1">
                <a:solidFill>
                  <a:srgbClr val="FFFF00"/>
                </a:solidFill>
              </a:rPr>
              <a:t>categoría</a:t>
            </a:r>
            <a:r>
              <a:rPr b="1" dirty="0">
                <a:solidFill>
                  <a:srgbClr val="FFFF00"/>
                </a:solidFill>
              </a:rPr>
              <a:t>:</a:t>
            </a:r>
            <a:br>
              <a:rPr b="1" dirty="0">
                <a:solidFill>
                  <a:srgbClr val="FFFF00"/>
                </a:solidFill>
              </a:rPr>
            </a:br>
            <a:r>
              <a:rPr dirty="0"/>
              <a:t/>
            </a:r>
            <a:br>
              <a:rPr dirty="0"/>
            </a:br>
            <a:r>
              <a:rPr lang="es-AR" dirty="0" smtClean="0"/>
              <a:t>L</a:t>
            </a:r>
            <a:r>
              <a:rPr dirty="0" smtClean="0"/>
              <a:t>as </a:t>
            </a:r>
            <a:r>
              <a:rPr lang="es-AR" dirty="0" smtClean="0"/>
              <a:t>canteras</a:t>
            </a:r>
            <a:r>
              <a:rPr dirty="0" smtClean="0"/>
              <a:t> de </a:t>
            </a:r>
            <a:r>
              <a:rPr dirty="0" err="1"/>
              <a:t>naturaleza</a:t>
            </a:r>
            <a:r>
              <a:rPr dirty="0"/>
              <a:t> </a:t>
            </a:r>
            <a:r>
              <a:rPr dirty="0" err="1"/>
              <a:t>pétrea</a:t>
            </a:r>
            <a:r>
              <a:rPr dirty="0"/>
              <a:t> o </a:t>
            </a:r>
            <a:r>
              <a:rPr dirty="0" err="1"/>
              <a:t>terrosa</a:t>
            </a:r>
            <a:r>
              <a:rPr dirty="0"/>
              <a:t>, y </a:t>
            </a:r>
            <a:r>
              <a:rPr dirty="0" err="1"/>
              <a:t>en</a:t>
            </a:r>
            <a:r>
              <a:rPr dirty="0"/>
              <a:t> general </a:t>
            </a:r>
            <a:r>
              <a:rPr dirty="0" err="1"/>
              <a:t>todas</a:t>
            </a:r>
            <a:r>
              <a:rPr dirty="0"/>
              <a:t> las que </a:t>
            </a:r>
            <a:r>
              <a:rPr dirty="0" err="1"/>
              <a:t>sirven</a:t>
            </a:r>
            <a:r>
              <a:rPr dirty="0"/>
              <a:t> para </a:t>
            </a:r>
            <a:r>
              <a:rPr dirty="0" err="1"/>
              <a:t>materiales</a:t>
            </a:r>
            <a:r>
              <a:rPr dirty="0"/>
              <a:t> de </a:t>
            </a:r>
            <a:r>
              <a:rPr dirty="0" err="1"/>
              <a:t>construcción</a:t>
            </a:r>
            <a:r>
              <a:rPr dirty="0"/>
              <a:t> y </a:t>
            </a:r>
            <a:r>
              <a:rPr dirty="0" err="1"/>
              <a:t>ornamento</a:t>
            </a:r>
            <a:r>
              <a:rPr dirty="0"/>
              <a:t>, </a:t>
            </a:r>
            <a:r>
              <a:rPr dirty="0" err="1"/>
              <a:t>cuyo</a:t>
            </a:r>
            <a:r>
              <a:rPr dirty="0"/>
              <a:t> </a:t>
            </a:r>
            <a:r>
              <a:rPr dirty="0" err="1"/>
              <a:t>conjunto</a:t>
            </a:r>
            <a:r>
              <a:rPr dirty="0"/>
              <a:t> forma las </a:t>
            </a:r>
            <a:r>
              <a:rPr dirty="0" err="1"/>
              <a:t>canteras</a:t>
            </a:r>
            <a:r>
              <a:rPr dirty="0"/>
              <a:t>.</a:t>
            </a:r>
          </a:p>
        </p:txBody>
      </p:sp>
    </p:spTree>
    <p:extLst>
      <p:ext uri="{BB962C8B-B14F-4D97-AF65-F5344CB8AC3E}">
        <p14:creationId xmlns:p14="http://schemas.microsoft.com/office/powerpoint/2010/main" val="310400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AR" b="1" dirty="0" smtClean="0">
                <a:solidFill>
                  <a:srgbClr val="FFFF00"/>
                </a:solidFill>
              </a:rPr>
              <a:t>ETAPAS DE LA MINERIA</a:t>
            </a:r>
            <a:endParaRPr lang="es-AR" b="1" dirty="0">
              <a:solidFill>
                <a:srgbClr val="FFFF00"/>
              </a:solidFill>
            </a:endParaRPr>
          </a:p>
        </p:txBody>
      </p:sp>
      <p:sp>
        <p:nvSpPr>
          <p:cNvPr id="4" name="Marcador de contenido 3"/>
          <p:cNvSpPr>
            <a:spLocks noGrp="1"/>
          </p:cNvSpPr>
          <p:nvPr>
            <p:ph idx="1"/>
          </p:nvPr>
        </p:nvSpPr>
        <p:spPr>
          <a:xfrm>
            <a:off x="646112" y="1637608"/>
            <a:ext cx="9403742" cy="4610792"/>
          </a:xfrm>
        </p:spPr>
        <p:txBody>
          <a:bodyPr/>
          <a:lstStyle/>
          <a:p>
            <a:r>
              <a:rPr lang="es-AR" dirty="0">
                <a:solidFill>
                  <a:srgbClr val="FFFF00"/>
                </a:solidFill>
              </a:rPr>
              <a:t>Prospección y Exploración:</a:t>
            </a:r>
          </a:p>
          <a:p>
            <a:r>
              <a:rPr lang="es-AR" b="1" dirty="0"/>
              <a:t>Prospección:</a:t>
            </a:r>
            <a:r>
              <a:rPr lang="es-AR" dirty="0"/>
              <a:t> Se realizan estudios iniciales para identificar áreas con potencial de albergar mineralizaciones. </a:t>
            </a:r>
          </a:p>
          <a:p>
            <a:r>
              <a:rPr lang="es-AR" b="1" dirty="0"/>
              <a:t>Exploración:</a:t>
            </a:r>
            <a:r>
              <a:rPr lang="es-AR" dirty="0"/>
              <a:t> Se llevan a cabo investigaciones más detalladas, como muestreos y estudios geológicos, para determinar la calidad y cantidad de mineral y evaluar su viabilidad económica. </a:t>
            </a:r>
          </a:p>
          <a:p>
            <a:r>
              <a:rPr lang="es-AR" dirty="0">
                <a:solidFill>
                  <a:srgbClr val="FFFF00"/>
                </a:solidFill>
              </a:rPr>
              <a:t>Evaluación y Factibilidad:</a:t>
            </a:r>
          </a:p>
          <a:p>
            <a:r>
              <a:rPr lang="es-AR" dirty="0"/>
              <a:t>Se realizan estudios preliminares, de </a:t>
            </a:r>
            <a:r>
              <a:rPr lang="es-AR" dirty="0" err="1"/>
              <a:t>prefactibilidad</a:t>
            </a:r>
            <a:r>
              <a:rPr lang="es-AR" dirty="0"/>
              <a:t> y de factibilidad para analizar la viabilidad técnica y económica del proyecto. </a:t>
            </a:r>
          </a:p>
          <a:p>
            <a:r>
              <a:rPr lang="es-AR" dirty="0"/>
              <a:t>En esta fase, se estiman los recursos y se evalúan los costos de inversión y operación para determinar la rentabilidad del yacimiento. </a:t>
            </a:r>
          </a:p>
        </p:txBody>
      </p:sp>
    </p:spTree>
    <p:extLst>
      <p:ext uri="{BB962C8B-B14F-4D97-AF65-F5344CB8AC3E}">
        <p14:creationId xmlns:p14="http://schemas.microsoft.com/office/powerpoint/2010/main" val="101394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circle(in)">
                                      <p:cBhvr>
                                        <p:cTn id="17" dur="2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circle(in)">
                                      <p:cBhvr>
                                        <p:cTn id="22" dur="20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circle(in)">
                                      <p:cBhvr>
                                        <p:cTn id="27" dur="20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circle(in)">
                                      <p:cBhvr>
                                        <p:cTn id="32" dur="20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circle(in)">
                                      <p:cBhvr>
                                        <p:cTn id="37"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81149" y="452718"/>
            <a:ext cx="9169685" cy="1035260"/>
          </a:xfrm>
        </p:spPr>
        <p:txBody>
          <a:bodyPr/>
          <a:lstStyle/>
          <a:p>
            <a:r>
              <a:rPr lang="es-AR" b="1" dirty="0" smtClean="0">
                <a:solidFill>
                  <a:srgbClr val="FFFF00"/>
                </a:solidFill>
              </a:rPr>
              <a:t>ETAPAS DE LA MINERIA</a:t>
            </a:r>
            <a:endParaRPr lang="es-AR" b="1" dirty="0">
              <a:solidFill>
                <a:srgbClr val="FFFF00"/>
              </a:solidFill>
            </a:endParaRPr>
          </a:p>
        </p:txBody>
      </p:sp>
      <p:sp>
        <p:nvSpPr>
          <p:cNvPr id="3" name="Marcador de contenido 2"/>
          <p:cNvSpPr>
            <a:spLocks noGrp="1"/>
          </p:cNvSpPr>
          <p:nvPr>
            <p:ph idx="1"/>
          </p:nvPr>
        </p:nvSpPr>
        <p:spPr>
          <a:xfrm>
            <a:off x="806335" y="1379914"/>
            <a:ext cx="9543009" cy="4868486"/>
          </a:xfrm>
        </p:spPr>
        <p:txBody>
          <a:bodyPr>
            <a:normAutofit fontScale="92500" lnSpcReduction="20000"/>
          </a:bodyPr>
          <a:lstStyle/>
          <a:p>
            <a:r>
              <a:rPr lang="es-AR" dirty="0">
                <a:solidFill>
                  <a:srgbClr val="FFFF00"/>
                </a:solidFill>
              </a:rPr>
              <a:t>Desarrollo y Construcción:</a:t>
            </a:r>
          </a:p>
          <a:p>
            <a:r>
              <a:rPr lang="es-AR" dirty="0"/>
              <a:t>Comienza la construcción de la infraestructura necesaria, incluyendo accesos, plantas de procesamiento y otras instalaciones. </a:t>
            </a:r>
          </a:p>
          <a:p>
            <a:r>
              <a:rPr lang="es-AR" dirty="0"/>
              <a:t>Se preparan las áreas para la extracción del mineral y se instalan los equipos. </a:t>
            </a:r>
          </a:p>
          <a:p>
            <a:r>
              <a:rPr lang="es-AR" dirty="0">
                <a:solidFill>
                  <a:srgbClr val="FFFF00"/>
                </a:solidFill>
              </a:rPr>
              <a:t>Producción o Explotación:</a:t>
            </a:r>
          </a:p>
          <a:p>
            <a:r>
              <a:rPr lang="es-AR" dirty="0"/>
              <a:t>Se extrae el mineral del yacimiento, ya sea mediante minería a cielo abierto o subterránea. </a:t>
            </a:r>
          </a:p>
          <a:p>
            <a:r>
              <a:rPr lang="es-AR" dirty="0"/>
              <a:t>El mineral extraído se traslada a la siguiente etapa de procesamiento o beneficio, donde se separa el metal de interés de los materiales no valiosos. </a:t>
            </a:r>
          </a:p>
          <a:p>
            <a:r>
              <a:rPr lang="es-AR" dirty="0">
                <a:solidFill>
                  <a:srgbClr val="FFFF00"/>
                </a:solidFill>
              </a:rPr>
              <a:t>Cierre </a:t>
            </a:r>
            <a:r>
              <a:rPr lang="es-AR" dirty="0" smtClean="0">
                <a:solidFill>
                  <a:srgbClr val="FFFF00"/>
                </a:solidFill>
              </a:rPr>
              <a:t>de Mina:</a:t>
            </a:r>
            <a:endParaRPr lang="es-AR" dirty="0">
              <a:solidFill>
                <a:srgbClr val="FFFF00"/>
              </a:solidFill>
            </a:endParaRPr>
          </a:p>
          <a:p>
            <a:r>
              <a:rPr lang="es-AR" dirty="0"/>
              <a:t>Una vez que el yacimiento se agota o deja de ser rentable, se inicia el cierre de la mina. </a:t>
            </a:r>
          </a:p>
          <a:p>
            <a:r>
              <a:rPr lang="es-AR" dirty="0"/>
              <a:t>Esto incluye el desmantelamiento de las instalaciones, la remoción de los equipos y la restauración del terreno para minimizar los impactos ambientales. </a:t>
            </a:r>
          </a:p>
        </p:txBody>
      </p:sp>
    </p:spTree>
    <p:extLst>
      <p:ext uri="{BB962C8B-B14F-4D97-AF65-F5344CB8AC3E}">
        <p14:creationId xmlns:p14="http://schemas.microsoft.com/office/powerpoint/2010/main" val="158492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 calcmode="lin" valueType="num">
                                      <p:cBhvr>
                                        <p:cTn id="40"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9" dur="500"/>
                                        <p:tgtEl>
                                          <p:spTgt spid="3">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 calcmode="lin" valueType="num">
                                      <p:cBhvr>
                                        <p:cTn id="54"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5"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6" dur="500"/>
                                        <p:tgtEl>
                                          <p:spTgt spid="3">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 calcmode="lin" valueType="num">
                                      <p:cBhvr>
                                        <p:cTn id="61"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2"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63" dur="500"/>
                                        <p:tgtEl>
                                          <p:spTgt spid="3">
                                            <p:txEl>
                                              <p:pRg st="7" end="7"/>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3">
                                            <p:txEl>
                                              <p:pRg st="8" end="8"/>
                                            </p:txEl>
                                          </p:spTgt>
                                        </p:tgtEl>
                                        <p:attrNameLst>
                                          <p:attrName>style.visibility</p:attrName>
                                        </p:attrNameLst>
                                      </p:cBhvr>
                                      <p:to>
                                        <p:strVal val="visible"/>
                                      </p:to>
                                    </p:set>
                                    <p:anim calcmode="lin" valueType="num">
                                      <p:cBhvr>
                                        <p:cTn id="68"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9"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7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620107" cy="6106024"/>
          </a:xfrm>
        </p:spPr>
        <p:txBody>
          <a:bodyPr/>
          <a:lstStyle/>
          <a:p>
            <a:r>
              <a:rPr b="1" dirty="0">
                <a:solidFill>
                  <a:srgbClr val="FFFF00"/>
                </a:solidFill>
              </a:rPr>
              <a:t>METODOS DE EXTRACCION</a:t>
            </a:r>
            <a:r>
              <a:rPr dirty="0"/>
              <a:t/>
            </a:r>
            <a:br>
              <a:rPr dirty="0"/>
            </a:br>
            <a:r>
              <a:rPr sz="3200" b="1" dirty="0">
                <a:solidFill>
                  <a:srgbClr val="FFFF00"/>
                </a:solidFill>
              </a:rPr>
              <a:t>1- CIELO ABIERTO: </a:t>
            </a:r>
            <a:r>
              <a:rPr sz="3200" dirty="0"/>
              <a:t>La </a:t>
            </a:r>
            <a:r>
              <a:rPr sz="3200" dirty="0" err="1"/>
              <a:t>minería</a:t>
            </a:r>
            <a:r>
              <a:rPr sz="3200" dirty="0"/>
              <a:t> a </a:t>
            </a:r>
            <a:r>
              <a:rPr sz="3200" dirty="0" err="1"/>
              <a:t>cielo</a:t>
            </a:r>
            <a:r>
              <a:rPr sz="3200" dirty="0"/>
              <a:t> </a:t>
            </a:r>
            <a:r>
              <a:rPr sz="3200" dirty="0" err="1"/>
              <a:t>abierto</a:t>
            </a:r>
            <a:r>
              <a:rPr sz="3200" dirty="0"/>
              <a:t> </a:t>
            </a:r>
            <a:r>
              <a:rPr sz="3200" dirty="0" err="1"/>
              <a:t>es</a:t>
            </a:r>
            <a:r>
              <a:rPr sz="3200" dirty="0"/>
              <a:t> un </a:t>
            </a:r>
            <a:r>
              <a:rPr sz="3200" dirty="0" err="1"/>
              <a:t>método</a:t>
            </a:r>
            <a:r>
              <a:rPr sz="3200" dirty="0"/>
              <a:t> para </a:t>
            </a:r>
            <a:r>
              <a:rPr sz="3200" dirty="0" err="1"/>
              <a:t>extraer</a:t>
            </a:r>
            <a:r>
              <a:rPr sz="3200" dirty="0"/>
              <a:t> </a:t>
            </a:r>
            <a:r>
              <a:rPr sz="3200" dirty="0" err="1"/>
              <a:t>minerales</a:t>
            </a:r>
            <a:r>
              <a:rPr sz="3200" dirty="0"/>
              <a:t> que se </a:t>
            </a:r>
            <a:r>
              <a:rPr sz="3200" dirty="0" err="1"/>
              <a:t>encuentran</a:t>
            </a:r>
            <a:r>
              <a:rPr sz="3200" dirty="0"/>
              <a:t> </a:t>
            </a:r>
            <a:r>
              <a:rPr sz="3200" dirty="0" err="1"/>
              <a:t>cerca</a:t>
            </a:r>
            <a:r>
              <a:rPr sz="3200" dirty="0"/>
              <a:t> de la </a:t>
            </a:r>
            <a:r>
              <a:rPr sz="3200" dirty="0" err="1"/>
              <a:t>superficie</a:t>
            </a:r>
            <a:r>
              <a:rPr sz="3200" dirty="0"/>
              <a:t> </a:t>
            </a:r>
            <a:r>
              <a:rPr sz="3200" dirty="0" err="1"/>
              <a:t>terrestre</a:t>
            </a:r>
            <a:r>
              <a:rPr sz="3200" dirty="0"/>
              <a:t>, </a:t>
            </a:r>
            <a:r>
              <a:rPr sz="3200" dirty="0" err="1"/>
              <a:t>excavando</a:t>
            </a:r>
            <a:r>
              <a:rPr sz="3200" dirty="0"/>
              <a:t> </a:t>
            </a:r>
            <a:r>
              <a:rPr sz="3200" dirty="0" err="1"/>
              <a:t>grandes</a:t>
            </a:r>
            <a:r>
              <a:rPr sz="3200" dirty="0"/>
              <a:t> </a:t>
            </a:r>
            <a:r>
              <a:rPr sz="3200" dirty="0" err="1"/>
              <a:t>tajos</a:t>
            </a:r>
            <a:r>
              <a:rPr sz="3200" dirty="0"/>
              <a:t> o "</a:t>
            </a:r>
            <a:r>
              <a:rPr sz="3200" dirty="0" err="1"/>
              <a:t>rajos</a:t>
            </a:r>
            <a:r>
              <a:rPr sz="3200" dirty="0"/>
              <a:t>" </a:t>
            </a:r>
            <a:r>
              <a:rPr sz="3200" dirty="0" err="1"/>
              <a:t>en</a:t>
            </a:r>
            <a:r>
              <a:rPr sz="3200" dirty="0"/>
              <a:t> el </a:t>
            </a:r>
            <a:r>
              <a:rPr sz="3200" dirty="0" err="1"/>
              <a:t>terreno</a:t>
            </a:r>
            <a:r>
              <a:rPr sz="3200" dirty="0"/>
              <a:t>, lo que </a:t>
            </a:r>
            <a:r>
              <a:rPr sz="3200" dirty="0" err="1"/>
              <a:t>requiere</a:t>
            </a:r>
            <a:r>
              <a:rPr sz="3200" dirty="0"/>
              <a:t> el </a:t>
            </a:r>
            <a:r>
              <a:rPr sz="3200" dirty="0" err="1"/>
              <a:t>uso</a:t>
            </a:r>
            <a:r>
              <a:rPr sz="3200" dirty="0"/>
              <a:t> de </a:t>
            </a:r>
            <a:r>
              <a:rPr sz="3200" dirty="0" err="1"/>
              <a:t>explosivos</a:t>
            </a:r>
            <a:r>
              <a:rPr sz="3200" dirty="0"/>
              <a:t> y </a:t>
            </a:r>
            <a:r>
              <a:rPr sz="3200" dirty="0" err="1"/>
              <a:t>maquinaria</a:t>
            </a:r>
            <a:r>
              <a:rPr sz="3200" dirty="0"/>
              <a:t> </a:t>
            </a:r>
            <a:r>
              <a:rPr sz="3200" dirty="0" err="1"/>
              <a:t>pesada</a:t>
            </a:r>
            <a:r>
              <a:rPr sz="3200" dirty="0"/>
              <a:t>. Este </a:t>
            </a:r>
            <a:r>
              <a:rPr sz="3200" dirty="0" err="1"/>
              <a:t>método</a:t>
            </a:r>
            <a:r>
              <a:rPr sz="3200" dirty="0"/>
              <a:t>, </a:t>
            </a:r>
            <a:r>
              <a:rPr sz="3200" dirty="0" err="1"/>
              <a:t>aunque</a:t>
            </a:r>
            <a:r>
              <a:rPr sz="3200" dirty="0"/>
              <a:t> </a:t>
            </a:r>
            <a:r>
              <a:rPr sz="3200" dirty="0" err="1"/>
              <a:t>es</a:t>
            </a:r>
            <a:r>
              <a:rPr sz="3200" dirty="0"/>
              <a:t> el </a:t>
            </a:r>
            <a:r>
              <a:rPr sz="3200" dirty="0" err="1"/>
              <a:t>más</a:t>
            </a:r>
            <a:r>
              <a:rPr sz="3200" dirty="0"/>
              <a:t> </a:t>
            </a:r>
            <a:r>
              <a:rPr sz="3200" dirty="0" err="1"/>
              <a:t>común</a:t>
            </a:r>
            <a:r>
              <a:rPr sz="3200" dirty="0"/>
              <a:t> y </a:t>
            </a:r>
            <a:r>
              <a:rPr sz="3200" dirty="0" err="1"/>
              <a:t>económico</a:t>
            </a:r>
            <a:r>
              <a:rPr sz="3200" dirty="0"/>
              <a:t> para la </a:t>
            </a:r>
            <a:r>
              <a:rPr sz="3200" dirty="0" err="1"/>
              <a:t>extracción</a:t>
            </a:r>
            <a:r>
              <a:rPr sz="3200" dirty="0"/>
              <a:t> de </a:t>
            </a:r>
            <a:r>
              <a:rPr sz="3200" dirty="0" err="1"/>
              <a:t>depósitos</a:t>
            </a:r>
            <a:r>
              <a:rPr sz="3200" dirty="0"/>
              <a:t> </a:t>
            </a:r>
            <a:r>
              <a:rPr sz="3200" dirty="0" err="1" smtClean="0"/>
              <a:t>superficiales</a:t>
            </a:r>
            <a:r>
              <a:rPr lang="es-AR" sz="3200" dirty="0" smtClean="0"/>
              <a:t>.</a:t>
            </a:r>
            <a:r>
              <a:rPr sz="3200" dirty="0" smtClean="0"/>
              <a:t> </a:t>
            </a:r>
            <a:endParaRPr sz="3200" dirty="0"/>
          </a:p>
        </p:txBody>
      </p:sp>
    </p:spTree>
    <p:extLst>
      <p:ext uri="{BB962C8B-B14F-4D97-AF65-F5344CB8AC3E}">
        <p14:creationId xmlns:p14="http://schemas.microsoft.com/office/powerpoint/2010/main" val="65321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646111" y="122068"/>
            <a:ext cx="4903256" cy="2745823"/>
          </a:xfrm>
          <a:prstGeom prst="rect">
            <a:avLst/>
          </a:prstGeom>
        </p:spPr>
      </p:pic>
      <p:pic>
        <p:nvPicPr>
          <p:cNvPr id="4" name="Imagen 3"/>
          <p:cNvPicPr>
            <a:picLocks noChangeAspect="1"/>
          </p:cNvPicPr>
          <p:nvPr/>
        </p:nvPicPr>
        <p:blipFill>
          <a:blip r:embed="rId3"/>
          <a:stretch>
            <a:fillRect/>
          </a:stretch>
        </p:blipFill>
        <p:spPr>
          <a:xfrm>
            <a:off x="5718507" y="122068"/>
            <a:ext cx="4140388" cy="2759180"/>
          </a:xfrm>
          <a:prstGeom prst="rect">
            <a:avLst/>
          </a:prstGeom>
        </p:spPr>
      </p:pic>
      <p:pic>
        <p:nvPicPr>
          <p:cNvPr id="5" name="Imagen 4"/>
          <p:cNvPicPr>
            <a:picLocks noChangeAspect="1"/>
          </p:cNvPicPr>
          <p:nvPr/>
        </p:nvPicPr>
        <p:blipFill>
          <a:blip r:embed="rId4"/>
          <a:stretch>
            <a:fillRect/>
          </a:stretch>
        </p:blipFill>
        <p:spPr>
          <a:xfrm>
            <a:off x="2120367" y="2881248"/>
            <a:ext cx="6858000" cy="3333750"/>
          </a:xfrm>
          <a:prstGeom prst="rect">
            <a:avLst/>
          </a:prstGeom>
        </p:spPr>
      </p:pic>
    </p:spTree>
    <p:extLst>
      <p:ext uri="{BB962C8B-B14F-4D97-AF65-F5344CB8AC3E}">
        <p14:creationId xmlns:p14="http://schemas.microsoft.com/office/powerpoint/2010/main" val="257727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0" y="452717"/>
            <a:ext cx="10193685" cy="2049413"/>
          </a:xfrm>
        </p:spPr>
        <p:txBody>
          <a:bodyPr/>
          <a:lstStyle/>
          <a:p>
            <a:r>
              <a:rPr sz="3200" b="1" dirty="0">
                <a:solidFill>
                  <a:srgbClr val="FFFF00"/>
                </a:solidFill>
              </a:rPr>
              <a:t>2- SUBTERRANEA.</a:t>
            </a:r>
            <a:br>
              <a:rPr sz="3200" b="1" dirty="0">
                <a:solidFill>
                  <a:srgbClr val="FFFF00"/>
                </a:solidFill>
              </a:rPr>
            </a:br>
            <a:r>
              <a:rPr sz="3200" dirty="0">
                <a:solidFill>
                  <a:srgbClr val="FFFF00"/>
                </a:solidFill>
              </a:rPr>
              <a:t>La </a:t>
            </a:r>
            <a:r>
              <a:rPr sz="3200" dirty="0" err="1">
                <a:solidFill>
                  <a:srgbClr val="FFFF00"/>
                </a:solidFill>
              </a:rPr>
              <a:t>minería</a:t>
            </a:r>
            <a:r>
              <a:rPr sz="3200" dirty="0">
                <a:solidFill>
                  <a:srgbClr val="FFFF00"/>
                </a:solidFill>
              </a:rPr>
              <a:t> </a:t>
            </a:r>
            <a:r>
              <a:rPr sz="3200" dirty="0" err="1">
                <a:solidFill>
                  <a:srgbClr val="FFFF00"/>
                </a:solidFill>
              </a:rPr>
              <a:t>subterránea</a:t>
            </a:r>
            <a:r>
              <a:rPr sz="3200" dirty="0">
                <a:solidFill>
                  <a:srgbClr val="FFFF00"/>
                </a:solidFill>
              </a:rPr>
              <a:t> </a:t>
            </a:r>
            <a:r>
              <a:rPr sz="3200" dirty="0" err="1">
                <a:solidFill>
                  <a:srgbClr val="FFFF00"/>
                </a:solidFill>
              </a:rPr>
              <a:t>es</a:t>
            </a:r>
            <a:r>
              <a:rPr sz="3200" dirty="0">
                <a:solidFill>
                  <a:srgbClr val="FFFF00"/>
                </a:solidFill>
              </a:rPr>
              <a:t> la </a:t>
            </a:r>
            <a:r>
              <a:rPr sz="3200" dirty="0" err="1">
                <a:solidFill>
                  <a:srgbClr val="FFFF00"/>
                </a:solidFill>
              </a:rPr>
              <a:t>explotación</a:t>
            </a:r>
            <a:r>
              <a:rPr sz="3200" dirty="0">
                <a:solidFill>
                  <a:srgbClr val="FFFF00"/>
                </a:solidFill>
              </a:rPr>
              <a:t> de </a:t>
            </a:r>
            <a:r>
              <a:rPr sz="3200" dirty="0" err="1">
                <a:solidFill>
                  <a:srgbClr val="FFFF00"/>
                </a:solidFill>
              </a:rPr>
              <a:t>minerales</a:t>
            </a:r>
            <a:r>
              <a:rPr sz="3200" dirty="0">
                <a:solidFill>
                  <a:srgbClr val="FFFF00"/>
                </a:solidFill>
              </a:rPr>
              <a:t> </a:t>
            </a:r>
            <a:r>
              <a:rPr sz="3200" dirty="0" err="1">
                <a:solidFill>
                  <a:srgbClr val="FFFF00"/>
                </a:solidFill>
              </a:rPr>
              <a:t>por</a:t>
            </a:r>
            <a:r>
              <a:rPr sz="3200" dirty="0">
                <a:solidFill>
                  <a:srgbClr val="FFFF00"/>
                </a:solidFill>
              </a:rPr>
              <a:t> </a:t>
            </a:r>
            <a:r>
              <a:rPr sz="3200" dirty="0" err="1">
                <a:solidFill>
                  <a:srgbClr val="FFFF00"/>
                </a:solidFill>
              </a:rPr>
              <a:t>debajo</a:t>
            </a:r>
            <a:r>
              <a:rPr sz="3200" dirty="0">
                <a:solidFill>
                  <a:srgbClr val="FFFF00"/>
                </a:solidFill>
              </a:rPr>
              <a:t> de la </a:t>
            </a:r>
            <a:r>
              <a:rPr sz="3200" dirty="0" err="1">
                <a:solidFill>
                  <a:srgbClr val="FFFF00"/>
                </a:solidFill>
              </a:rPr>
              <a:t>superficie</a:t>
            </a:r>
            <a:r>
              <a:rPr sz="3200" dirty="0">
                <a:solidFill>
                  <a:srgbClr val="FFFF00"/>
                </a:solidFill>
              </a:rPr>
              <a:t> </a:t>
            </a:r>
            <a:r>
              <a:rPr sz="3200" dirty="0" err="1">
                <a:solidFill>
                  <a:srgbClr val="FFFF00"/>
                </a:solidFill>
              </a:rPr>
              <a:t>terrestre</a:t>
            </a:r>
            <a:r>
              <a:rPr sz="3200" dirty="0"/>
              <a:t>, a </a:t>
            </a:r>
            <a:r>
              <a:rPr sz="3200" dirty="0" err="1"/>
              <a:t>través</a:t>
            </a:r>
            <a:r>
              <a:rPr sz="3200" dirty="0"/>
              <a:t> de la </a:t>
            </a:r>
            <a:r>
              <a:rPr sz="3200" dirty="0" err="1"/>
              <a:t>construcción</a:t>
            </a:r>
            <a:r>
              <a:rPr sz="3200" dirty="0"/>
              <a:t> de </a:t>
            </a:r>
            <a:r>
              <a:rPr sz="3200" dirty="0" err="1"/>
              <a:t>túneles</a:t>
            </a:r>
            <a:r>
              <a:rPr sz="3200" dirty="0"/>
              <a:t> y </a:t>
            </a:r>
            <a:r>
              <a:rPr sz="3200" dirty="0" err="1"/>
              <a:t>galerías</a:t>
            </a:r>
            <a:r>
              <a:rPr sz="3200" dirty="0"/>
              <a:t>, y se </a:t>
            </a:r>
            <a:r>
              <a:rPr sz="3200" dirty="0" err="1"/>
              <a:t>utiliza</a:t>
            </a:r>
            <a:r>
              <a:rPr sz="3200" dirty="0"/>
              <a:t> </a:t>
            </a:r>
            <a:r>
              <a:rPr sz="3200" dirty="0" err="1"/>
              <a:t>cuando</a:t>
            </a:r>
            <a:r>
              <a:rPr sz="3200" dirty="0"/>
              <a:t> la </a:t>
            </a:r>
            <a:r>
              <a:rPr sz="3200" dirty="0" err="1"/>
              <a:t>extracción</a:t>
            </a:r>
            <a:r>
              <a:rPr sz="3200" dirty="0"/>
              <a:t> a </a:t>
            </a:r>
            <a:r>
              <a:rPr sz="3200" dirty="0" err="1"/>
              <a:t>cielo</a:t>
            </a:r>
            <a:r>
              <a:rPr sz="3200" dirty="0"/>
              <a:t> </a:t>
            </a:r>
            <a:r>
              <a:rPr sz="3200" dirty="0" err="1"/>
              <a:t>abierto</a:t>
            </a:r>
            <a:r>
              <a:rPr sz="3200" dirty="0"/>
              <a:t>, no </a:t>
            </a:r>
            <a:r>
              <a:rPr sz="3200" dirty="0" err="1"/>
              <a:t>es</a:t>
            </a:r>
            <a:r>
              <a:rPr sz="3200" dirty="0"/>
              <a:t> viable </a:t>
            </a:r>
            <a:r>
              <a:rPr sz="3200" dirty="0" err="1"/>
              <a:t>por</a:t>
            </a:r>
            <a:r>
              <a:rPr sz="3200" dirty="0"/>
              <a:t> </a:t>
            </a:r>
            <a:r>
              <a:rPr sz="3200" dirty="0" err="1"/>
              <a:t>razones</a:t>
            </a:r>
            <a:r>
              <a:rPr sz="3200" dirty="0"/>
              <a:t> </a:t>
            </a:r>
            <a:r>
              <a:rPr sz="3200" dirty="0" err="1" smtClean="0"/>
              <a:t>económicas</a:t>
            </a:r>
            <a:r>
              <a:rPr sz="3200" dirty="0" smtClean="0"/>
              <a:t>.</a:t>
            </a:r>
            <a:r>
              <a:rPr lang="es-AR" sz="3200" dirty="0" smtClean="0"/>
              <a:t/>
            </a:r>
            <a:br>
              <a:rPr lang="es-AR" sz="3200" dirty="0" smtClean="0"/>
            </a:br>
            <a:r>
              <a:rPr sz="3200" dirty="0" smtClean="0"/>
              <a:t>Este </a:t>
            </a:r>
            <a:r>
              <a:rPr sz="3200" dirty="0" err="1"/>
              <a:t>método</a:t>
            </a:r>
            <a:r>
              <a:rPr sz="3200" dirty="0"/>
              <a:t> </a:t>
            </a:r>
            <a:r>
              <a:rPr sz="3200" dirty="0" err="1"/>
              <a:t>requiere</a:t>
            </a:r>
            <a:r>
              <a:rPr sz="3200" dirty="0"/>
              <a:t> de </a:t>
            </a:r>
            <a:r>
              <a:rPr sz="3200" dirty="0" err="1"/>
              <a:t>una</a:t>
            </a:r>
            <a:r>
              <a:rPr sz="3200" dirty="0"/>
              <a:t> </a:t>
            </a:r>
            <a:r>
              <a:rPr sz="3200" dirty="0" err="1"/>
              <a:t>infraestructura</a:t>
            </a:r>
            <a:r>
              <a:rPr sz="3200" dirty="0"/>
              <a:t> </a:t>
            </a:r>
            <a:r>
              <a:rPr sz="3200" dirty="0" err="1"/>
              <a:t>compleja</a:t>
            </a:r>
            <a:r>
              <a:rPr sz="3200" dirty="0"/>
              <a:t> para el </a:t>
            </a:r>
            <a:r>
              <a:rPr sz="3200" dirty="0" err="1"/>
              <a:t>acceso</a:t>
            </a:r>
            <a:r>
              <a:rPr sz="3200" dirty="0"/>
              <a:t>, el </a:t>
            </a:r>
            <a:r>
              <a:rPr sz="3200" dirty="0" err="1"/>
              <a:t>movimiento</a:t>
            </a:r>
            <a:r>
              <a:rPr sz="3200" dirty="0"/>
              <a:t> de personal y material, y la </a:t>
            </a:r>
            <a:r>
              <a:rPr sz="3200" dirty="0" err="1"/>
              <a:t>provisión</a:t>
            </a:r>
            <a:r>
              <a:rPr sz="3200" dirty="0"/>
              <a:t> de </a:t>
            </a:r>
            <a:r>
              <a:rPr sz="3200" dirty="0" err="1"/>
              <a:t>servicios</a:t>
            </a:r>
            <a:r>
              <a:rPr sz="3200" dirty="0"/>
              <a:t> </a:t>
            </a:r>
            <a:r>
              <a:rPr sz="3200" dirty="0" err="1"/>
              <a:t>como</a:t>
            </a:r>
            <a:r>
              <a:rPr sz="3200" dirty="0"/>
              <a:t> </a:t>
            </a:r>
            <a:r>
              <a:rPr sz="3200" dirty="0" err="1"/>
              <a:t>ventilación</a:t>
            </a:r>
            <a:r>
              <a:rPr sz="3200" dirty="0"/>
              <a:t>, </a:t>
            </a:r>
            <a:r>
              <a:rPr sz="3200" dirty="0" err="1"/>
              <a:t>drenaje</a:t>
            </a:r>
            <a:r>
              <a:rPr sz="3200" dirty="0"/>
              <a:t> y </a:t>
            </a:r>
            <a:r>
              <a:rPr sz="3200" dirty="0" err="1"/>
              <a:t>energía</a:t>
            </a:r>
            <a:r>
              <a:rPr sz="3200" dirty="0"/>
              <a:t>, y </a:t>
            </a:r>
            <a:r>
              <a:rPr sz="3200" dirty="0" err="1"/>
              <a:t>conlleva</a:t>
            </a:r>
            <a:r>
              <a:rPr sz="3200" dirty="0"/>
              <a:t> </a:t>
            </a:r>
            <a:r>
              <a:rPr sz="3200" dirty="0" err="1"/>
              <a:t>mayores</a:t>
            </a:r>
            <a:r>
              <a:rPr sz="3200" dirty="0"/>
              <a:t> </a:t>
            </a:r>
            <a:r>
              <a:rPr sz="3200" dirty="0" err="1"/>
              <a:t>costos</a:t>
            </a:r>
            <a:r>
              <a:rPr sz="3200" dirty="0"/>
              <a:t> y </a:t>
            </a:r>
            <a:r>
              <a:rPr sz="3200" dirty="0" err="1"/>
              <a:t>riesgos</a:t>
            </a:r>
            <a:r>
              <a:rPr sz="3200" dirty="0"/>
              <a:t> </a:t>
            </a:r>
            <a:r>
              <a:rPr sz="3200" dirty="0" err="1"/>
              <a:t>en</a:t>
            </a:r>
            <a:r>
              <a:rPr sz="3200" dirty="0"/>
              <a:t> </a:t>
            </a:r>
            <a:r>
              <a:rPr sz="3200" dirty="0" err="1"/>
              <a:t>comparación</a:t>
            </a:r>
            <a:r>
              <a:rPr sz="3200" dirty="0"/>
              <a:t> con la </a:t>
            </a:r>
            <a:r>
              <a:rPr sz="3200" dirty="0" err="1"/>
              <a:t>minería</a:t>
            </a:r>
            <a:r>
              <a:rPr sz="3200" dirty="0"/>
              <a:t> de </a:t>
            </a:r>
            <a:r>
              <a:rPr sz="3200" dirty="0" err="1"/>
              <a:t>superficie</a:t>
            </a:r>
            <a:r>
              <a:rPr sz="3200" dirty="0"/>
              <a:t>. </a:t>
            </a:r>
          </a:p>
        </p:txBody>
      </p:sp>
    </p:spTree>
    <p:extLst>
      <p:ext uri="{BB962C8B-B14F-4D97-AF65-F5344CB8AC3E}">
        <p14:creationId xmlns:p14="http://schemas.microsoft.com/office/powerpoint/2010/main" val="84662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218</TotalTime>
  <Words>657</Words>
  <Application>Microsoft Office PowerPoint</Application>
  <PresentationFormat>Panorámica</PresentationFormat>
  <Paragraphs>66</Paragraphs>
  <Slides>21</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21</vt:i4>
      </vt:variant>
    </vt:vector>
  </HeadingPairs>
  <TitlesOfParts>
    <vt:vector size="25" baseType="lpstr">
      <vt:lpstr>Arial</vt:lpstr>
      <vt:lpstr>Century Gothic</vt:lpstr>
      <vt:lpstr>Wingdings 3</vt:lpstr>
      <vt:lpstr>Ion</vt:lpstr>
      <vt:lpstr>Minería.   Que es? </vt:lpstr>
      <vt:lpstr>Corresponden a la primera categoría  a) Las sustancias metalíferas siguientes: oro, plata, platino, mercurio, cobre, hierro, plomo, estaño, zinc, níquel, cobalto, bismuto, manganeso, antimonio, wolframio, aluminio, berilio, vanadio, cadmio, tantalio, molibdeno, litio y potasio; b) Los combustibles: hulla, lignito, antracita e hidrocarburos sólidos; c) El arsénico, cuarzo, feldespato, mica, fluorita, fosfatos calizos, azufre, boratos. d) Las piedras preciosas.</vt:lpstr>
      <vt:lpstr>Corresponden a la segunda categoría:  a) Las arenas metalíferas y piedras preciosas que se encuentran en el lecho de los ríos, aguas corrientes y los placeres. b) Los desmontes, relaves y escoriales de explotaciones anteriores, mientras las minas permanecen sin amparo y los relaves y escoriales de los establecimientos de beneficio abandonados o abiertos, en tanto no los recobre su dueño. c) Los salitres, salinas y turberas. d) Los metales no comprendidos en la primera categoría. e) Las tierras piritosas y aluminosas, abrasivos, resinas, estalatitas, baritina, caparrosas, grafito, caolín, sales alcalinas o alcalino terrosas, amianto, bentonita, zeolitas.</vt:lpstr>
      <vt:lpstr>Componen la tercera categoría:  Las canteras de naturaleza pétrea o terrosa, y en general todas las que sirven para materiales de construcción y ornamento, cuyo conjunto forma las canteras.</vt:lpstr>
      <vt:lpstr>ETAPAS DE LA MINERIA</vt:lpstr>
      <vt:lpstr>ETAPAS DE LA MINERIA</vt:lpstr>
      <vt:lpstr>METODOS DE EXTRACCION 1- CIELO ABIERTO: La minería a cielo abierto es un método para extraer minerales que se encuentran cerca de la superficie terrestre, excavando grandes tajos o "rajos" en el terreno, lo que requiere el uso de explosivos y maquinaria pesada. Este método, aunque es el más común y económico para la extracción de depósitos superficiales. </vt:lpstr>
      <vt:lpstr>Presentación de PowerPoint</vt:lpstr>
      <vt:lpstr>2- SUBTERRANEA. La minería subterránea es la explotación de minerales por debajo de la superficie terrestre, a través de la construcción de túneles y galerías, y se utiliza cuando la extracción a cielo abierto, no es viable por razones económicas. Este método requiere de una infraestructura compleja para el acceso, el movimiento de personal y material, y la provisión de servicios como ventilación, drenaje y energía, y conlleva mayores costos y riesgos en comparación con la minería de superficie. </vt:lpstr>
      <vt:lpstr>Presentación de PowerPoint</vt:lpstr>
      <vt:lpstr>Minería por perforaciones Este tipo de minería es la que se utiliza, en la extracción de litio mediante pozos a grandes profundidades, para luego ser depositados en grandes piletas.   </vt:lpstr>
      <vt:lpstr>SOLICITUD DE UNA PROPIEDAD MINERA</vt:lpstr>
      <vt:lpstr>SOLICITUD DE MINA.  </vt:lpstr>
      <vt:lpstr>REGALIAS MINERAS: Las regalías mineras son un pago que la industria minera realiza al Estado como compensación por la explotación de recursos naturales no renovables, como minerales metálicos y no metálicos. Se basan en el valor de la extracción o venta de los minerales y se destinan a los gobiernos (nacionales, regionales o locales), que a su vez los utilizan para el desarrollo social.  ¿Cómo funcionan? Las empresas que extraen, procesan o comercializan minerales deben pagar regalías.  Base de cálculo: Se calculan sobre el "valor boca mina" (el valor en la primera etapa de comercialización) o sobre el valor de los concentrados o compuestos minerales.  Destino: Los ingresos generados se distribuyen a los diferentes niveles de gobierno para financiar proyectos sociales y de desarrollo. </vt:lpstr>
      <vt:lpstr>Minería en Argentina   Según la Secretaría de Minería de la Nación de enero de este año, la Argentina cuenta con 87 proyectos mineros en distintos estados de avance. Se destacan 17 minas en producción, 3 en etapa de construcción o ampliación y otros 12 proyectos que ya anunciaron su factibilidad técnica y económica</vt:lpstr>
      <vt:lpstr>Presentación de PowerPoint</vt:lpstr>
      <vt:lpstr>LOS PRO Y CONTRA DE LA MINERIA</vt:lpstr>
      <vt:lpstr>Desventajas de la minería</vt:lpstr>
      <vt:lpstr>LOS 10 RIESGO EN LA MINERIA</vt:lpstr>
      <vt:lpstr>Presentación de PowerPoint</vt:lpstr>
      <vt:lpstr>¿Alguna pregunta?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Mineria.   Que es?</dc:title>
  <dc:creator>Erick EQ. Quiroga</dc:creator>
  <cp:lastModifiedBy>Erick EQ. Quiroga</cp:lastModifiedBy>
  <cp:revision>25</cp:revision>
  <dcterms:created xsi:type="dcterms:W3CDTF">2025-09-22T13:31:01Z</dcterms:created>
  <dcterms:modified xsi:type="dcterms:W3CDTF">2025-09-24T11:11:37Z</dcterms:modified>
</cp:coreProperties>
</file>